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5" r:id="rId4"/>
    <p:sldId id="259" r:id="rId5"/>
    <p:sldId id="258" r:id="rId6"/>
    <p:sldId id="263" r:id="rId7"/>
    <p:sldId id="260" r:id="rId8"/>
    <p:sldId id="270" r:id="rId9"/>
    <p:sldId id="272" r:id="rId10"/>
    <p:sldId id="271" r:id="rId11"/>
    <p:sldId id="273" r:id="rId12"/>
    <p:sldId id="261" r:id="rId13"/>
    <p:sldId id="274" r:id="rId14"/>
    <p:sldId id="275" r:id="rId15"/>
    <p:sldId id="276" r:id="rId16"/>
    <p:sldId id="264" r:id="rId17"/>
    <p:sldId id="277" r:id="rId18"/>
    <p:sldId id="278" r:id="rId19"/>
    <p:sldId id="279" r:id="rId20"/>
    <p:sldId id="280" r:id="rId21"/>
    <p:sldId id="281" r:id="rId2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7A00"/>
    <a:srgbClr val="EFF96D"/>
    <a:srgbClr val="BAE1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1" autoAdjust="0"/>
    <p:restoredTop sz="94660"/>
  </p:normalViewPr>
  <p:slideViewPr>
    <p:cSldViewPr snapToGrid="0">
      <p:cViewPr varScale="1">
        <p:scale>
          <a:sx n="48" d="100"/>
          <a:sy n="48" d="100"/>
        </p:scale>
        <p:origin x="72" y="7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BCAE1B00-0803-45F6-8F08-1C2C38616E0A}" type="datetimeFigureOut">
              <a:rPr lang="es-ES" smtClean="0"/>
              <a:t>14/11/2019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B8F33D1-F572-4CC7-B1EB-146C776B2447}" type="slidenum">
              <a:rPr lang="es-ES" smtClean="0"/>
              <a:t>‹Nº›</a:t>
            </a:fld>
            <a:endParaRPr lang="es-ES"/>
          </a:p>
        </p:txBody>
      </p:sp>
    </p:spTree>
    <p:extLst>
      <p:ext uri="{BB962C8B-B14F-4D97-AF65-F5344CB8AC3E}">
        <p14:creationId xmlns:p14="http://schemas.microsoft.com/office/powerpoint/2010/main" val="1350598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BCAE1B00-0803-45F6-8F08-1C2C38616E0A}" type="datetimeFigureOut">
              <a:rPr lang="es-ES" smtClean="0"/>
              <a:t>14/11/2019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B8F33D1-F572-4CC7-B1EB-146C776B2447}" type="slidenum">
              <a:rPr lang="es-ES" smtClean="0"/>
              <a:t>‹Nº›</a:t>
            </a:fld>
            <a:endParaRPr lang="es-ES"/>
          </a:p>
        </p:txBody>
      </p:sp>
    </p:spTree>
    <p:extLst>
      <p:ext uri="{BB962C8B-B14F-4D97-AF65-F5344CB8AC3E}">
        <p14:creationId xmlns:p14="http://schemas.microsoft.com/office/powerpoint/2010/main" val="1527964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BCAE1B00-0803-45F6-8F08-1C2C38616E0A}" type="datetimeFigureOut">
              <a:rPr lang="es-ES" smtClean="0"/>
              <a:t>14/11/2019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B8F33D1-F572-4CC7-B1EB-146C776B2447}" type="slidenum">
              <a:rPr lang="es-ES" smtClean="0"/>
              <a:t>‹Nº›</a:t>
            </a:fld>
            <a:endParaRPr lang="es-ES"/>
          </a:p>
        </p:txBody>
      </p:sp>
    </p:spTree>
    <p:extLst>
      <p:ext uri="{BB962C8B-B14F-4D97-AF65-F5344CB8AC3E}">
        <p14:creationId xmlns:p14="http://schemas.microsoft.com/office/powerpoint/2010/main" val="847907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BCAE1B00-0803-45F6-8F08-1C2C38616E0A}" type="datetimeFigureOut">
              <a:rPr lang="es-ES" smtClean="0"/>
              <a:t>14/11/2019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B8F33D1-F572-4CC7-B1EB-146C776B2447}" type="slidenum">
              <a:rPr lang="es-ES" smtClean="0"/>
              <a:t>‹Nº›</a:t>
            </a:fld>
            <a:endParaRPr lang="es-ES"/>
          </a:p>
        </p:txBody>
      </p:sp>
    </p:spTree>
    <p:extLst>
      <p:ext uri="{BB962C8B-B14F-4D97-AF65-F5344CB8AC3E}">
        <p14:creationId xmlns:p14="http://schemas.microsoft.com/office/powerpoint/2010/main" val="2315511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BCAE1B00-0803-45F6-8F08-1C2C38616E0A}" type="datetimeFigureOut">
              <a:rPr lang="es-ES" smtClean="0"/>
              <a:t>14/11/2019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B8F33D1-F572-4CC7-B1EB-146C776B2447}" type="slidenum">
              <a:rPr lang="es-ES" smtClean="0"/>
              <a:t>‹Nº›</a:t>
            </a:fld>
            <a:endParaRPr lang="es-ES"/>
          </a:p>
        </p:txBody>
      </p:sp>
    </p:spTree>
    <p:extLst>
      <p:ext uri="{BB962C8B-B14F-4D97-AF65-F5344CB8AC3E}">
        <p14:creationId xmlns:p14="http://schemas.microsoft.com/office/powerpoint/2010/main" val="2287111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BCAE1B00-0803-45F6-8F08-1C2C38616E0A}" type="datetimeFigureOut">
              <a:rPr lang="es-ES" smtClean="0"/>
              <a:t>14/11/2019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B8F33D1-F572-4CC7-B1EB-146C776B2447}" type="slidenum">
              <a:rPr lang="es-ES" smtClean="0"/>
              <a:t>‹Nº›</a:t>
            </a:fld>
            <a:endParaRPr lang="es-ES"/>
          </a:p>
        </p:txBody>
      </p:sp>
    </p:spTree>
    <p:extLst>
      <p:ext uri="{BB962C8B-B14F-4D97-AF65-F5344CB8AC3E}">
        <p14:creationId xmlns:p14="http://schemas.microsoft.com/office/powerpoint/2010/main" val="547635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BCAE1B00-0803-45F6-8F08-1C2C38616E0A}" type="datetimeFigureOut">
              <a:rPr lang="es-ES" smtClean="0"/>
              <a:t>14/11/2019</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6B8F33D1-F572-4CC7-B1EB-146C776B2447}" type="slidenum">
              <a:rPr lang="es-ES" smtClean="0"/>
              <a:t>‹Nº›</a:t>
            </a:fld>
            <a:endParaRPr lang="es-ES"/>
          </a:p>
        </p:txBody>
      </p:sp>
    </p:spTree>
    <p:extLst>
      <p:ext uri="{BB962C8B-B14F-4D97-AF65-F5344CB8AC3E}">
        <p14:creationId xmlns:p14="http://schemas.microsoft.com/office/powerpoint/2010/main" val="4269541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BCAE1B00-0803-45F6-8F08-1C2C38616E0A}" type="datetimeFigureOut">
              <a:rPr lang="es-ES" smtClean="0"/>
              <a:t>14/11/2019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6B8F33D1-F572-4CC7-B1EB-146C776B2447}" type="slidenum">
              <a:rPr lang="es-ES" smtClean="0"/>
              <a:t>‹Nº›</a:t>
            </a:fld>
            <a:endParaRPr lang="es-ES"/>
          </a:p>
        </p:txBody>
      </p:sp>
    </p:spTree>
    <p:extLst>
      <p:ext uri="{BB962C8B-B14F-4D97-AF65-F5344CB8AC3E}">
        <p14:creationId xmlns:p14="http://schemas.microsoft.com/office/powerpoint/2010/main" val="3813309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CAE1B00-0803-45F6-8F08-1C2C38616E0A}" type="datetimeFigureOut">
              <a:rPr lang="es-ES" smtClean="0"/>
              <a:t>14/11/2019</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6B8F33D1-F572-4CC7-B1EB-146C776B2447}" type="slidenum">
              <a:rPr lang="es-ES" smtClean="0"/>
              <a:t>‹Nº›</a:t>
            </a:fld>
            <a:endParaRPr lang="es-ES"/>
          </a:p>
        </p:txBody>
      </p:sp>
    </p:spTree>
    <p:extLst>
      <p:ext uri="{BB962C8B-B14F-4D97-AF65-F5344CB8AC3E}">
        <p14:creationId xmlns:p14="http://schemas.microsoft.com/office/powerpoint/2010/main" val="3801501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CAE1B00-0803-45F6-8F08-1C2C38616E0A}" type="datetimeFigureOut">
              <a:rPr lang="es-ES" smtClean="0"/>
              <a:t>14/11/2019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B8F33D1-F572-4CC7-B1EB-146C776B2447}" type="slidenum">
              <a:rPr lang="es-ES" smtClean="0"/>
              <a:t>‹Nº›</a:t>
            </a:fld>
            <a:endParaRPr lang="es-ES"/>
          </a:p>
        </p:txBody>
      </p:sp>
    </p:spTree>
    <p:extLst>
      <p:ext uri="{BB962C8B-B14F-4D97-AF65-F5344CB8AC3E}">
        <p14:creationId xmlns:p14="http://schemas.microsoft.com/office/powerpoint/2010/main" val="2944961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CAE1B00-0803-45F6-8F08-1C2C38616E0A}" type="datetimeFigureOut">
              <a:rPr lang="es-ES" smtClean="0"/>
              <a:t>14/11/2019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B8F33D1-F572-4CC7-B1EB-146C776B2447}" type="slidenum">
              <a:rPr lang="es-ES" smtClean="0"/>
              <a:t>‹Nº›</a:t>
            </a:fld>
            <a:endParaRPr lang="es-ES"/>
          </a:p>
        </p:txBody>
      </p:sp>
    </p:spTree>
    <p:extLst>
      <p:ext uri="{BB962C8B-B14F-4D97-AF65-F5344CB8AC3E}">
        <p14:creationId xmlns:p14="http://schemas.microsoft.com/office/powerpoint/2010/main" val="3827304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AE1B00-0803-45F6-8F08-1C2C38616E0A}" type="datetimeFigureOut">
              <a:rPr lang="es-ES" smtClean="0"/>
              <a:t>14/11/2019</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8F33D1-F572-4CC7-B1EB-146C776B2447}" type="slidenum">
              <a:rPr lang="es-ES" smtClean="0"/>
              <a:t>‹Nº›</a:t>
            </a:fld>
            <a:endParaRPr lang="es-ES"/>
          </a:p>
        </p:txBody>
      </p:sp>
    </p:spTree>
    <p:extLst>
      <p:ext uri="{BB962C8B-B14F-4D97-AF65-F5344CB8AC3E}">
        <p14:creationId xmlns:p14="http://schemas.microsoft.com/office/powerpoint/2010/main" val="529544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988577" y="1656127"/>
            <a:ext cx="7241023" cy="2387600"/>
          </a:xfrm>
        </p:spPr>
        <p:txBody>
          <a:bodyPr/>
          <a:lstStyle/>
          <a:p>
            <a:r>
              <a:rPr lang="es-ES" dirty="0" smtClean="0">
                <a:solidFill>
                  <a:srgbClr val="C00000"/>
                </a:solidFill>
              </a:rPr>
              <a:t>Reforma de la Constitución</a:t>
            </a:r>
            <a:endParaRPr lang="es-ES" dirty="0">
              <a:solidFill>
                <a:srgbClr val="C00000"/>
              </a:solidFill>
            </a:endParaRPr>
          </a:p>
        </p:txBody>
      </p:sp>
      <p:sp>
        <p:nvSpPr>
          <p:cNvPr id="3" name="Subtítulo 2"/>
          <p:cNvSpPr>
            <a:spLocks noGrp="1"/>
          </p:cNvSpPr>
          <p:nvPr>
            <p:ph type="subTitle" idx="1"/>
          </p:nvPr>
        </p:nvSpPr>
        <p:spPr>
          <a:xfrm>
            <a:off x="1598951" y="4429919"/>
            <a:ext cx="9144000" cy="1655762"/>
          </a:xfrm>
        </p:spPr>
        <p:txBody>
          <a:bodyPr>
            <a:normAutofit/>
          </a:bodyPr>
          <a:lstStyle/>
          <a:p>
            <a:r>
              <a:rPr lang="es-ES" sz="3200" dirty="0" smtClean="0">
                <a:solidFill>
                  <a:srgbClr val="C00000"/>
                </a:solidFill>
              </a:rPr>
              <a:t>Perspectiva federalista</a:t>
            </a:r>
          </a:p>
          <a:p>
            <a:pPr algn="r"/>
            <a:r>
              <a:rPr lang="es-ES" sz="2800" dirty="0" smtClean="0"/>
              <a:t>Mireia Esteva Saló</a:t>
            </a:r>
          </a:p>
          <a:p>
            <a:pPr algn="r"/>
            <a:r>
              <a:rPr lang="es-ES" sz="2800" dirty="0" smtClean="0"/>
              <a:t>Septiembre </a:t>
            </a:r>
            <a:r>
              <a:rPr lang="es-ES" sz="2800" dirty="0" smtClean="0"/>
              <a:t>2015		</a:t>
            </a:r>
            <a:endParaRPr lang="es-ES" sz="2800" dirty="0"/>
          </a:p>
        </p:txBody>
      </p:sp>
      <p:pic>
        <p:nvPicPr>
          <p:cNvPr id="4" name="Imagen 3"/>
          <p:cNvPicPr>
            <a:picLocks noChangeAspect="1"/>
          </p:cNvPicPr>
          <p:nvPr/>
        </p:nvPicPr>
        <p:blipFill>
          <a:blip r:embed="rId2"/>
          <a:stretch>
            <a:fillRect/>
          </a:stretch>
        </p:blipFill>
        <p:spPr>
          <a:xfrm>
            <a:off x="988577" y="726760"/>
            <a:ext cx="834416" cy="929367"/>
          </a:xfrm>
          <a:prstGeom prst="rect">
            <a:avLst/>
          </a:prstGeom>
        </p:spPr>
      </p:pic>
      <p:pic>
        <p:nvPicPr>
          <p:cNvPr id="6" name="Imagen 5"/>
          <p:cNvPicPr>
            <a:picLocks noChangeAspect="1"/>
          </p:cNvPicPr>
          <p:nvPr/>
        </p:nvPicPr>
        <p:blipFill>
          <a:blip r:embed="rId3"/>
          <a:stretch>
            <a:fillRect/>
          </a:stretch>
        </p:blipFill>
        <p:spPr>
          <a:xfrm>
            <a:off x="8868411" y="466243"/>
            <a:ext cx="2793211" cy="2765960"/>
          </a:xfrm>
          <a:prstGeom prst="rect">
            <a:avLst/>
          </a:prstGeom>
        </p:spPr>
      </p:pic>
    </p:spTree>
    <p:extLst>
      <p:ext uri="{BB962C8B-B14F-4D97-AF65-F5344CB8AC3E}">
        <p14:creationId xmlns:p14="http://schemas.microsoft.com/office/powerpoint/2010/main" val="3385668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rgbClr val="C00000"/>
                </a:solidFill>
              </a:rPr>
              <a:t>¿Por qué es necesaria la reforma de la CE?</a:t>
            </a:r>
            <a:endParaRPr lang="es-ES" dirty="0">
              <a:solidFill>
                <a:srgbClr val="C00000"/>
              </a:solidFill>
            </a:endParaRPr>
          </a:p>
        </p:txBody>
      </p:sp>
      <p:sp>
        <p:nvSpPr>
          <p:cNvPr id="3" name="Marcador de contenido 2"/>
          <p:cNvSpPr>
            <a:spLocks noGrp="1"/>
          </p:cNvSpPr>
          <p:nvPr>
            <p:ph idx="1"/>
          </p:nvPr>
        </p:nvSpPr>
        <p:spPr>
          <a:xfrm>
            <a:off x="6246917" y="1960536"/>
            <a:ext cx="5391696" cy="4590165"/>
          </a:xfrm>
        </p:spPr>
        <p:txBody>
          <a:bodyPr>
            <a:normAutofit lnSpcReduction="10000"/>
          </a:bodyPr>
          <a:lstStyle/>
          <a:p>
            <a:pPr marL="514350" indent="-514350">
              <a:buFont typeface="+mj-lt"/>
              <a:buAutoNum type="arabicPeriod" startAt="4"/>
            </a:pPr>
            <a:r>
              <a:rPr lang="es-ES" dirty="0" smtClean="0"/>
              <a:t>El despliegue del modelo autonómico ha finalizado y la </a:t>
            </a:r>
            <a:r>
              <a:rPr lang="es-ES" dirty="0"/>
              <a:t>Constitución de 1978 no </a:t>
            </a:r>
            <a:r>
              <a:rPr lang="es-ES" dirty="0" smtClean="0"/>
              <a:t>hacia referencia </a:t>
            </a:r>
            <a:r>
              <a:rPr lang="es-ES" dirty="0"/>
              <a:t>al </a:t>
            </a:r>
            <a:r>
              <a:rPr lang="es-ES" dirty="0" smtClean="0"/>
              <a:t>detalle de su desarrollo</a:t>
            </a:r>
          </a:p>
          <a:p>
            <a:pPr marL="457200" lvl="1" indent="0">
              <a:buNone/>
            </a:pPr>
            <a:r>
              <a:rPr lang="es-ES" sz="2800" dirty="0" smtClean="0"/>
              <a:t>Ahora es el momento de evaluarlo y en su caso, establecer los mecanismos correctores de las disfunciones detectadas, sobretodo, el modelo de competencias o la financiación</a:t>
            </a:r>
          </a:p>
        </p:txBody>
      </p:sp>
      <p:pic>
        <p:nvPicPr>
          <p:cNvPr id="4" name="Imagen 3"/>
          <p:cNvPicPr>
            <a:picLocks noChangeAspect="1"/>
          </p:cNvPicPr>
          <p:nvPr/>
        </p:nvPicPr>
        <p:blipFill>
          <a:blip r:embed="rId2"/>
          <a:stretch>
            <a:fillRect/>
          </a:stretch>
        </p:blipFill>
        <p:spPr>
          <a:xfrm>
            <a:off x="838200" y="1690688"/>
            <a:ext cx="4858062" cy="4858062"/>
          </a:xfrm>
          <a:prstGeom prst="rect">
            <a:avLst/>
          </a:prstGeom>
        </p:spPr>
      </p:pic>
    </p:spTree>
    <p:extLst>
      <p:ext uri="{BB962C8B-B14F-4D97-AF65-F5344CB8AC3E}">
        <p14:creationId xmlns:p14="http://schemas.microsoft.com/office/powerpoint/2010/main" val="3247497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rgbClr val="C00000"/>
                </a:solidFill>
              </a:rPr>
              <a:t>¿Por qué es necesaria la reforma de la CE?</a:t>
            </a:r>
            <a:endParaRPr lang="es-ES" dirty="0">
              <a:solidFill>
                <a:srgbClr val="C00000"/>
              </a:solidFill>
            </a:endParaRPr>
          </a:p>
        </p:txBody>
      </p:sp>
      <p:sp>
        <p:nvSpPr>
          <p:cNvPr id="3" name="Marcador de contenido 2"/>
          <p:cNvSpPr>
            <a:spLocks noGrp="1"/>
          </p:cNvSpPr>
          <p:nvPr>
            <p:ph idx="1"/>
          </p:nvPr>
        </p:nvSpPr>
        <p:spPr>
          <a:xfrm>
            <a:off x="1150263" y="1797881"/>
            <a:ext cx="6824504" cy="4812781"/>
          </a:xfrm>
        </p:spPr>
        <p:txBody>
          <a:bodyPr>
            <a:normAutofit fontScale="92500" lnSpcReduction="10000"/>
          </a:bodyPr>
          <a:lstStyle/>
          <a:p>
            <a:pPr marL="514350" indent="-514350">
              <a:buFont typeface="+mj-lt"/>
              <a:buAutoNum type="arabicPeriod" startAt="5"/>
            </a:pPr>
            <a:r>
              <a:rPr lang="es-ES" dirty="0"/>
              <a:t>La falta de definición del Estado de las Autonomías, su número, sus competencias, sus Estatutos ha generado un estado constituyente permanententemente abierto en lo territorial que ha servido como moneda de cambio para negociar </a:t>
            </a:r>
            <a:r>
              <a:rPr lang="es-ES" dirty="0" smtClean="0"/>
              <a:t>otros pactos </a:t>
            </a:r>
            <a:r>
              <a:rPr lang="es-ES" dirty="0"/>
              <a:t>políticos no </a:t>
            </a:r>
            <a:r>
              <a:rPr lang="es-ES" dirty="0" smtClean="0"/>
              <a:t>relacionados</a:t>
            </a:r>
          </a:p>
          <a:p>
            <a:pPr marL="514350" indent="-514350">
              <a:buFont typeface="+mj-lt"/>
              <a:buAutoNum type="arabicPeriod" startAt="5"/>
            </a:pPr>
            <a:endParaRPr lang="es-ES" dirty="0" smtClean="0"/>
          </a:p>
          <a:p>
            <a:pPr marL="457200" lvl="1" indent="0">
              <a:buNone/>
            </a:pPr>
            <a:r>
              <a:rPr lang="es-ES" dirty="0" smtClean="0"/>
              <a:t>Este proceso ha generado tensiones crecientes y ha permitido la introducción de una cierta irracionalidad y el crecimiento de sentimientos de agravio comparativo</a:t>
            </a:r>
          </a:p>
          <a:p>
            <a:pPr marL="457200" lvl="1" indent="0">
              <a:buNone/>
            </a:pPr>
            <a:r>
              <a:rPr lang="es-ES" dirty="0" smtClean="0"/>
              <a:t>Estas tensiones, de carácter territorial, ponen en peligro la continuidad del sistema y afectan de forma creciente a su viabilidad</a:t>
            </a:r>
          </a:p>
        </p:txBody>
      </p:sp>
      <p:pic>
        <p:nvPicPr>
          <p:cNvPr id="5" name="Imagen 4"/>
          <p:cNvPicPr>
            <a:picLocks noChangeAspect="1"/>
          </p:cNvPicPr>
          <p:nvPr/>
        </p:nvPicPr>
        <p:blipFill>
          <a:blip r:embed="rId2"/>
          <a:stretch>
            <a:fillRect/>
          </a:stretch>
        </p:blipFill>
        <p:spPr>
          <a:xfrm>
            <a:off x="8124098" y="2277566"/>
            <a:ext cx="3540358" cy="2924021"/>
          </a:xfrm>
          <a:prstGeom prst="rect">
            <a:avLst/>
          </a:prstGeom>
        </p:spPr>
      </p:pic>
    </p:spTree>
    <p:extLst>
      <p:ext uri="{BB962C8B-B14F-4D97-AF65-F5344CB8AC3E}">
        <p14:creationId xmlns:p14="http://schemas.microsoft.com/office/powerpoint/2010/main" val="37845514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422098" y="1825625"/>
            <a:ext cx="6931702" cy="4351338"/>
          </a:xfrm>
        </p:spPr>
        <p:txBody>
          <a:bodyPr>
            <a:normAutofit/>
          </a:bodyPr>
          <a:lstStyle/>
          <a:p>
            <a:pPr marL="514350" indent="-514350">
              <a:buFont typeface="+mj-lt"/>
              <a:buAutoNum type="arabicPeriod" startAt="6"/>
            </a:pPr>
            <a:r>
              <a:rPr lang="es-ES" dirty="0" smtClean="0"/>
              <a:t>Existe un sistema autonómico de financiación con disfuncionalidades y desequilibrios entre comunidades que genera desconfianza, ha puesto en duda el sistema de solidaridad y ha potenciado la competencia entre regiones y la tensión permanente entre las autonomías y el gobierno central</a:t>
            </a:r>
          </a:p>
        </p:txBody>
      </p:sp>
      <p:pic>
        <p:nvPicPr>
          <p:cNvPr id="4" name="Imagen 3"/>
          <p:cNvPicPr>
            <a:picLocks noChangeAspect="1"/>
          </p:cNvPicPr>
          <p:nvPr/>
        </p:nvPicPr>
        <p:blipFill>
          <a:blip r:embed="rId2"/>
          <a:stretch>
            <a:fillRect/>
          </a:stretch>
        </p:blipFill>
        <p:spPr>
          <a:xfrm>
            <a:off x="845241" y="1947395"/>
            <a:ext cx="3387450" cy="2640611"/>
          </a:xfrm>
          <a:prstGeom prst="rect">
            <a:avLst/>
          </a:prstGeom>
        </p:spPr>
      </p:pic>
      <p:sp>
        <p:nvSpPr>
          <p:cNvPr id="7" name="CuadroTexto 6"/>
          <p:cNvSpPr txBox="1"/>
          <p:nvPr/>
        </p:nvSpPr>
        <p:spPr>
          <a:xfrm>
            <a:off x="950172" y="5110212"/>
            <a:ext cx="10508559" cy="1200329"/>
          </a:xfrm>
          <a:prstGeom prst="rect">
            <a:avLst/>
          </a:prstGeom>
          <a:noFill/>
        </p:spPr>
        <p:txBody>
          <a:bodyPr wrap="square" rtlCol="0">
            <a:spAutoFit/>
          </a:bodyPr>
          <a:lstStyle/>
          <a:p>
            <a:r>
              <a:rPr lang="es-ES" sz="2400" dirty="0"/>
              <a:t>El sistema se ha agravado con un sistema fiscal </a:t>
            </a:r>
            <a:r>
              <a:rPr lang="es-ES" sz="2400" dirty="0" smtClean="0"/>
              <a:t>y financiero inestable </a:t>
            </a:r>
            <a:r>
              <a:rPr lang="es-ES" sz="2400" dirty="0"/>
              <a:t>que no garantiza los recursos y por la falta de coordinación en el aseguramiento de servicios básicos </a:t>
            </a:r>
            <a:r>
              <a:rPr lang="es-ES" sz="2400" dirty="0" smtClean="0"/>
              <a:t>homogéneos </a:t>
            </a:r>
            <a:r>
              <a:rPr lang="es-ES" sz="2400" dirty="0"/>
              <a:t>entre todas las comunidades</a:t>
            </a:r>
          </a:p>
        </p:txBody>
      </p:sp>
      <p:pic>
        <p:nvPicPr>
          <p:cNvPr id="2" name="Imagen 1"/>
          <p:cNvPicPr>
            <a:picLocks noChangeAspect="1"/>
          </p:cNvPicPr>
          <p:nvPr/>
        </p:nvPicPr>
        <p:blipFill>
          <a:blip r:embed="rId3"/>
          <a:stretch>
            <a:fillRect/>
          </a:stretch>
        </p:blipFill>
        <p:spPr>
          <a:xfrm>
            <a:off x="390793" y="369100"/>
            <a:ext cx="10766469" cy="1322947"/>
          </a:xfrm>
          <a:prstGeom prst="rect">
            <a:avLst/>
          </a:prstGeom>
        </p:spPr>
      </p:pic>
    </p:spTree>
    <p:extLst>
      <p:ext uri="{BB962C8B-B14F-4D97-AF65-F5344CB8AC3E}">
        <p14:creationId xmlns:p14="http://schemas.microsoft.com/office/powerpoint/2010/main" val="20046514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2170399"/>
            <a:ext cx="7361420" cy="4351338"/>
          </a:xfrm>
        </p:spPr>
        <p:txBody>
          <a:bodyPr>
            <a:normAutofit/>
          </a:bodyPr>
          <a:lstStyle/>
          <a:p>
            <a:pPr marL="514350" indent="-514350">
              <a:buFont typeface="+mj-lt"/>
              <a:buAutoNum type="arabicPeriod" startAt="7"/>
            </a:pPr>
            <a:r>
              <a:rPr lang="es-ES" dirty="0" smtClean="0"/>
              <a:t>Hay instituciones del Estado que merecen ser replanteadas, especialmente el Senado, poco valorado por el ciudadano, al que se podrá dotar de una nueva funcionalidad</a:t>
            </a:r>
          </a:p>
          <a:p>
            <a:pPr marL="0" indent="0">
              <a:buNone/>
            </a:pPr>
            <a:endParaRPr lang="es-ES" dirty="0"/>
          </a:p>
        </p:txBody>
      </p:sp>
      <p:pic>
        <p:nvPicPr>
          <p:cNvPr id="7" name="Imagen 6"/>
          <p:cNvPicPr>
            <a:picLocks noChangeAspect="1"/>
          </p:cNvPicPr>
          <p:nvPr/>
        </p:nvPicPr>
        <p:blipFill>
          <a:blip r:embed="rId2"/>
          <a:stretch>
            <a:fillRect/>
          </a:stretch>
        </p:blipFill>
        <p:spPr>
          <a:xfrm>
            <a:off x="7620000" y="3363185"/>
            <a:ext cx="4267200" cy="2933700"/>
          </a:xfrm>
          <a:prstGeom prst="rect">
            <a:avLst/>
          </a:prstGeom>
        </p:spPr>
      </p:pic>
      <p:pic>
        <p:nvPicPr>
          <p:cNvPr id="2" name="Imagen 1"/>
          <p:cNvPicPr>
            <a:picLocks noChangeAspect="1"/>
          </p:cNvPicPr>
          <p:nvPr/>
        </p:nvPicPr>
        <p:blipFill>
          <a:blip r:embed="rId3"/>
          <a:stretch>
            <a:fillRect/>
          </a:stretch>
        </p:blipFill>
        <p:spPr>
          <a:xfrm>
            <a:off x="197611" y="622600"/>
            <a:ext cx="10766469" cy="1322947"/>
          </a:xfrm>
          <a:prstGeom prst="rect">
            <a:avLst/>
          </a:prstGeom>
        </p:spPr>
      </p:pic>
    </p:spTree>
    <p:extLst>
      <p:ext uri="{BB962C8B-B14F-4D97-AF65-F5344CB8AC3E}">
        <p14:creationId xmlns:p14="http://schemas.microsoft.com/office/powerpoint/2010/main" val="3472099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rgbClr val="C00000"/>
                </a:solidFill>
              </a:rPr>
              <a:t>¿En que sentido hacer las reformas?</a:t>
            </a:r>
            <a:endParaRPr lang="es-ES" dirty="0">
              <a:solidFill>
                <a:srgbClr val="C00000"/>
              </a:solidFill>
            </a:endParaRPr>
          </a:p>
        </p:txBody>
      </p:sp>
      <p:pic>
        <p:nvPicPr>
          <p:cNvPr id="5" name="Imagen 4"/>
          <p:cNvPicPr>
            <a:picLocks noChangeAspect="1"/>
          </p:cNvPicPr>
          <p:nvPr/>
        </p:nvPicPr>
        <p:blipFill>
          <a:blip r:embed="rId2"/>
          <a:stretch>
            <a:fillRect/>
          </a:stretch>
        </p:blipFill>
        <p:spPr>
          <a:xfrm>
            <a:off x="2929427" y="4773410"/>
            <a:ext cx="2247900" cy="2028825"/>
          </a:xfrm>
          <a:prstGeom prst="rect">
            <a:avLst/>
          </a:prstGeom>
        </p:spPr>
      </p:pic>
      <p:pic>
        <p:nvPicPr>
          <p:cNvPr id="7" name="Marcador de contenido 6"/>
          <p:cNvPicPr>
            <a:picLocks noGrp="1" noChangeAspect="1"/>
          </p:cNvPicPr>
          <p:nvPr>
            <p:ph idx="1"/>
          </p:nvPr>
        </p:nvPicPr>
        <p:blipFill>
          <a:blip r:embed="rId3"/>
          <a:stretch>
            <a:fillRect/>
          </a:stretch>
        </p:blipFill>
        <p:spPr>
          <a:xfrm>
            <a:off x="838200" y="1457920"/>
            <a:ext cx="2629107" cy="2053641"/>
          </a:xfrm>
          <a:prstGeom prst="rect">
            <a:avLst/>
          </a:prstGeom>
        </p:spPr>
      </p:pic>
      <p:pic>
        <p:nvPicPr>
          <p:cNvPr id="8" name="Imagen 7"/>
          <p:cNvPicPr>
            <a:picLocks noChangeAspect="1"/>
          </p:cNvPicPr>
          <p:nvPr/>
        </p:nvPicPr>
        <p:blipFill>
          <a:blip r:embed="rId4"/>
          <a:stretch>
            <a:fillRect/>
          </a:stretch>
        </p:blipFill>
        <p:spPr>
          <a:xfrm>
            <a:off x="7761277" y="2853339"/>
            <a:ext cx="2648125" cy="1920071"/>
          </a:xfrm>
          <a:prstGeom prst="rect">
            <a:avLst/>
          </a:prstGeom>
        </p:spPr>
      </p:pic>
      <p:sp>
        <p:nvSpPr>
          <p:cNvPr id="9" name="CuadroTexto 8"/>
          <p:cNvSpPr txBox="1"/>
          <p:nvPr/>
        </p:nvSpPr>
        <p:spPr>
          <a:xfrm>
            <a:off x="4467069" y="2013436"/>
            <a:ext cx="4621819" cy="830997"/>
          </a:xfrm>
          <a:prstGeom prst="rect">
            <a:avLst/>
          </a:prstGeom>
          <a:noFill/>
        </p:spPr>
        <p:txBody>
          <a:bodyPr wrap="square" rtlCol="0">
            <a:spAutoFit/>
          </a:bodyPr>
          <a:lstStyle/>
          <a:p>
            <a:r>
              <a:rPr lang="es-ES" sz="2400" dirty="0" smtClean="0"/>
              <a:t>¿Recentralizamos y volvemos hacia atrás?</a:t>
            </a:r>
            <a:endParaRPr lang="es-ES" sz="2400" dirty="0"/>
          </a:p>
        </p:txBody>
      </p:sp>
      <p:sp>
        <p:nvSpPr>
          <p:cNvPr id="10" name="CuadroTexto 9"/>
          <p:cNvSpPr txBox="1"/>
          <p:nvPr/>
        </p:nvSpPr>
        <p:spPr>
          <a:xfrm>
            <a:off x="1248172" y="3573081"/>
            <a:ext cx="6513105" cy="1200329"/>
          </a:xfrm>
          <a:prstGeom prst="rect">
            <a:avLst/>
          </a:prstGeom>
          <a:noFill/>
        </p:spPr>
        <p:txBody>
          <a:bodyPr wrap="square" rtlCol="0">
            <a:spAutoFit/>
          </a:bodyPr>
          <a:lstStyle/>
          <a:p>
            <a:r>
              <a:rPr lang="es-ES" sz="2400" dirty="0" smtClean="0"/>
              <a:t>¿Aumentamos la descentralización y mejoramos los mecanismos de coordinación y corregimos las disfunciones?</a:t>
            </a:r>
            <a:endParaRPr lang="es-ES" sz="2400" dirty="0"/>
          </a:p>
        </p:txBody>
      </p:sp>
      <p:sp>
        <p:nvSpPr>
          <p:cNvPr id="11" name="CuadroTexto 10"/>
          <p:cNvSpPr txBox="1"/>
          <p:nvPr/>
        </p:nvSpPr>
        <p:spPr>
          <a:xfrm>
            <a:off x="5351487" y="5235075"/>
            <a:ext cx="5156618" cy="830997"/>
          </a:xfrm>
          <a:prstGeom prst="rect">
            <a:avLst/>
          </a:prstGeom>
          <a:noFill/>
        </p:spPr>
        <p:txBody>
          <a:bodyPr wrap="square" rtlCol="0">
            <a:spAutoFit/>
          </a:bodyPr>
          <a:lstStyle/>
          <a:p>
            <a:r>
              <a:rPr lang="es-ES" sz="2400" dirty="0" smtClean="0"/>
              <a:t>¿Nos enfadamos y nos vamos a buscar la vida cada uno por nuestro lado?</a:t>
            </a:r>
            <a:endParaRPr lang="es-ES" sz="2400" dirty="0"/>
          </a:p>
        </p:txBody>
      </p:sp>
    </p:spTree>
    <p:extLst>
      <p:ext uri="{BB962C8B-B14F-4D97-AF65-F5344CB8AC3E}">
        <p14:creationId xmlns:p14="http://schemas.microsoft.com/office/powerpoint/2010/main" val="5004363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4000" b="-4000"/>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199" y="1289154"/>
            <a:ext cx="10515600" cy="5081665"/>
          </a:xfrm>
          <a:solidFill>
            <a:schemeClr val="bg1"/>
          </a:solidFill>
        </p:spPr>
        <p:txBody>
          <a:bodyPr>
            <a:normAutofit fontScale="92500" lnSpcReduction="20000"/>
          </a:bodyPr>
          <a:lstStyle/>
          <a:p>
            <a:pPr marL="0" indent="0">
              <a:buClr>
                <a:srgbClr val="C00000"/>
              </a:buClr>
              <a:buSzPct val="138000"/>
              <a:buNone/>
            </a:pPr>
            <a:endParaRPr lang="es-ES" dirty="0" smtClean="0"/>
          </a:p>
          <a:p>
            <a:pPr>
              <a:buClr>
                <a:srgbClr val="C00000"/>
              </a:buClr>
              <a:buSzPct val="138000"/>
            </a:pPr>
            <a:r>
              <a:rPr lang="es-ES" dirty="0" smtClean="0"/>
              <a:t>La opción más lógica y madura es la descentralización con aumento de la coordinación.</a:t>
            </a:r>
          </a:p>
          <a:p>
            <a:pPr>
              <a:buClr>
                <a:srgbClr val="C00000"/>
              </a:buClr>
              <a:buSzPct val="138000"/>
            </a:pPr>
            <a:r>
              <a:rPr lang="es-ES" dirty="0" smtClean="0"/>
              <a:t> El Estado de las Autonomías se considera un estado muy descentralizado, y se asemeja a uno federal, pero tiene algunos defectos que son los que han provocado su agotamiento actual</a:t>
            </a:r>
          </a:p>
          <a:p>
            <a:pPr>
              <a:buClr>
                <a:srgbClr val="C00000"/>
              </a:buClr>
              <a:buSzPct val="138000"/>
            </a:pPr>
            <a:r>
              <a:rPr lang="es-ES" dirty="0" smtClean="0"/>
              <a:t>La mayor parte de los países democráticos poseen un sistema federal y la tendencia mundial es a aumentar.</a:t>
            </a:r>
          </a:p>
          <a:p>
            <a:pPr>
              <a:buClr>
                <a:srgbClr val="C00000"/>
              </a:buClr>
              <a:buSzPct val="138000"/>
            </a:pPr>
            <a:r>
              <a:rPr lang="es-ES" dirty="0" smtClean="0"/>
              <a:t>Es el único sistema que permite al mismo tiempo la unión y el respeto a la diversidad</a:t>
            </a:r>
          </a:p>
          <a:p>
            <a:pPr>
              <a:buClr>
                <a:srgbClr val="C00000"/>
              </a:buClr>
              <a:buSzPct val="138000"/>
            </a:pPr>
            <a:r>
              <a:rPr lang="es-ES" dirty="0" smtClean="0"/>
              <a:t>Europa esta viviendo un proceso constituyente de carácter </a:t>
            </a:r>
            <a:r>
              <a:rPr lang="es-ES" dirty="0" err="1" smtClean="0"/>
              <a:t>federalizante</a:t>
            </a:r>
            <a:endParaRPr lang="es-ES" dirty="0" smtClean="0"/>
          </a:p>
          <a:p>
            <a:pPr>
              <a:buClr>
                <a:srgbClr val="C00000"/>
              </a:buClr>
              <a:buSzPct val="138000"/>
            </a:pPr>
            <a:r>
              <a:rPr lang="es-ES" dirty="0" smtClean="0"/>
              <a:t>Hay que dejar atrás los modelos nacionalistas, tanto centralizadores como disgregadores, que han demostrado su incapacidad para resolver los problemas de poblaciones cada vez más diversas e interconectadas y solo han servido para aumentar tensiones y generar fractura social</a:t>
            </a:r>
            <a:endParaRPr lang="es-ES" dirty="0"/>
          </a:p>
        </p:txBody>
      </p:sp>
      <p:sp>
        <p:nvSpPr>
          <p:cNvPr id="6" name="CuadroTexto 5"/>
          <p:cNvSpPr txBox="1"/>
          <p:nvPr/>
        </p:nvSpPr>
        <p:spPr>
          <a:xfrm>
            <a:off x="1126760" y="419724"/>
            <a:ext cx="9938479" cy="646331"/>
          </a:xfrm>
          <a:prstGeom prst="rect">
            <a:avLst/>
          </a:prstGeom>
          <a:noFill/>
        </p:spPr>
        <p:txBody>
          <a:bodyPr wrap="square" rtlCol="0">
            <a:spAutoFit/>
          </a:bodyPr>
          <a:lstStyle/>
          <a:p>
            <a:r>
              <a:rPr lang="es-ES" sz="3600" dirty="0" smtClean="0">
                <a:solidFill>
                  <a:srgbClr val="C00000"/>
                </a:solidFill>
              </a:rPr>
              <a:t>¿Por qué una reforma federal de la Constitución?</a:t>
            </a:r>
            <a:endParaRPr lang="es-ES" sz="3600" dirty="0">
              <a:solidFill>
                <a:srgbClr val="C00000"/>
              </a:solidFill>
            </a:endParaRPr>
          </a:p>
        </p:txBody>
      </p:sp>
    </p:spTree>
    <p:extLst>
      <p:ext uri="{BB962C8B-B14F-4D97-AF65-F5344CB8AC3E}">
        <p14:creationId xmlns:p14="http://schemas.microsoft.com/office/powerpoint/2010/main" val="15919159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6927017" y="879319"/>
            <a:ext cx="4426783" cy="2356191"/>
          </a:xfrm>
          <a:prstGeom prst="rect">
            <a:avLst/>
          </a:prstGeom>
        </p:spPr>
      </p:pic>
      <p:sp>
        <p:nvSpPr>
          <p:cNvPr id="2" name="Título 1"/>
          <p:cNvSpPr>
            <a:spLocks noGrp="1"/>
          </p:cNvSpPr>
          <p:nvPr>
            <p:ph type="title"/>
          </p:nvPr>
        </p:nvSpPr>
        <p:spPr/>
        <p:txBody>
          <a:bodyPr/>
          <a:lstStyle/>
          <a:p>
            <a:r>
              <a:rPr lang="es-ES" dirty="0" smtClean="0">
                <a:solidFill>
                  <a:srgbClr val="C00000"/>
                </a:solidFill>
              </a:rPr>
              <a:t>¿Qué cambiar?</a:t>
            </a:r>
            <a:endParaRPr lang="es-ES" dirty="0">
              <a:solidFill>
                <a:srgbClr val="C00000"/>
              </a:solidFill>
            </a:endParaRPr>
          </a:p>
        </p:txBody>
      </p:sp>
      <p:sp>
        <p:nvSpPr>
          <p:cNvPr id="3" name="Marcador de contenido 2"/>
          <p:cNvSpPr>
            <a:spLocks noGrp="1"/>
          </p:cNvSpPr>
          <p:nvPr>
            <p:ph idx="1"/>
          </p:nvPr>
        </p:nvSpPr>
        <p:spPr>
          <a:xfrm>
            <a:off x="643327" y="2170399"/>
            <a:ext cx="7367332" cy="4351338"/>
          </a:xfrm>
        </p:spPr>
        <p:txBody>
          <a:bodyPr>
            <a:normAutofit lnSpcReduction="10000"/>
          </a:bodyPr>
          <a:lstStyle/>
          <a:p>
            <a:pPr marL="514350" indent="-514350">
              <a:buFont typeface="+mj-lt"/>
              <a:buAutoNum type="arabicPeriod"/>
            </a:pPr>
            <a:r>
              <a:rPr lang="es-ES" dirty="0" smtClean="0"/>
              <a:t>Acercar la voluntad popular a la representación parlamentaria con: </a:t>
            </a:r>
          </a:p>
          <a:p>
            <a:pPr marL="514350" indent="-514350">
              <a:buFont typeface="+mj-lt"/>
              <a:buAutoNum type="arabicPeriod"/>
            </a:pPr>
            <a:endParaRPr lang="es-ES" dirty="0" smtClean="0"/>
          </a:p>
          <a:p>
            <a:pPr lvl="1"/>
            <a:r>
              <a:rPr lang="es-ES" sz="2600" dirty="0" smtClean="0"/>
              <a:t>Modificación del sistema electoral (más proporcional) combinando la representación territorial con una persona/un voto (parecido al sistema alemán), disminuyendo el bipartidismo y el excesivo poder de los partidos de ámbito rural</a:t>
            </a:r>
          </a:p>
          <a:p>
            <a:pPr lvl="1"/>
            <a:r>
              <a:rPr lang="es-ES" sz="2600" dirty="0" smtClean="0"/>
              <a:t>Limitación de mandatos</a:t>
            </a:r>
          </a:p>
          <a:p>
            <a:pPr lvl="1"/>
            <a:r>
              <a:rPr lang="es-ES" sz="2600" dirty="0" smtClean="0"/>
              <a:t>Aumentar las posibilidades para que fructifique una </a:t>
            </a:r>
            <a:r>
              <a:rPr lang="es-ES" sz="2600" dirty="0" err="1" smtClean="0"/>
              <a:t>ILP</a:t>
            </a:r>
            <a:endParaRPr lang="es-ES" sz="2600" dirty="0" smtClean="0"/>
          </a:p>
        </p:txBody>
      </p:sp>
    </p:spTree>
    <p:extLst>
      <p:ext uri="{BB962C8B-B14F-4D97-AF65-F5344CB8AC3E}">
        <p14:creationId xmlns:p14="http://schemas.microsoft.com/office/powerpoint/2010/main" val="12079554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454117" y="2644632"/>
            <a:ext cx="4635625" cy="3259424"/>
          </a:xfrm>
          <a:prstGeom prst="rect">
            <a:avLst/>
          </a:prstGeom>
        </p:spPr>
      </p:pic>
      <p:sp>
        <p:nvSpPr>
          <p:cNvPr id="2" name="Título 1"/>
          <p:cNvSpPr>
            <a:spLocks noGrp="1"/>
          </p:cNvSpPr>
          <p:nvPr>
            <p:ph type="title"/>
          </p:nvPr>
        </p:nvSpPr>
        <p:spPr/>
        <p:txBody>
          <a:bodyPr/>
          <a:lstStyle/>
          <a:p>
            <a:r>
              <a:rPr lang="es-ES" dirty="0" smtClean="0">
                <a:solidFill>
                  <a:srgbClr val="C00000"/>
                </a:solidFill>
              </a:rPr>
              <a:t>¿Qué cambiar?</a:t>
            </a:r>
            <a:endParaRPr lang="es-ES" dirty="0">
              <a:solidFill>
                <a:srgbClr val="C00000"/>
              </a:solidFill>
            </a:endParaRPr>
          </a:p>
        </p:txBody>
      </p:sp>
      <p:sp>
        <p:nvSpPr>
          <p:cNvPr id="3" name="Marcador de contenido 2"/>
          <p:cNvSpPr>
            <a:spLocks noGrp="1"/>
          </p:cNvSpPr>
          <p:nvPr>
            <p:ph idx="1"/>
          </p:nvPr>
        </p:nvSpPr>
        <p:spPr>
          <a:xfrm>
            <a:off x="4465819" y="1368321"/>
            <a:ext cx="8125919" cy="5489679"/>
          </a:xfrm>
        </p:spPr>
        <p:txBody>
          <a:bodyPr>
            <a:normAutofit/>
          </a:bodyPr>
          <a:lstStyle/>
          <a:p>
            <a:pPr marL="514350" indent="-514350">
              <a:buFont typeface="+mj-lt"/>
              <a:buAutoNum type="arabicPeriod" startAt="2"/>
            </a:pPr>
            <a:r>
              <a:rPr lang="es-ES" dirty="0" smtClean="0"/>
              <a:t>Disminuir la capacidad de influencia del poder político en el judicial:</a:t>
            </a:r>
          </a:p>
          <a:p>
            <a:pPr marL="514350" indent="-514350">
              <a:buFont typeface="+mj-lt"/>
              <a:buAutoNum type="arabicPeriod" startAt="2"/>
            </a:pPr>
            <a:endParaRPr lang="es-ES" dirty="0" smtClean="0"/>
          </a:p>
          <a:p>
            <a:pPr lvl="1"/>
            <a:r>
              <a:rPr lang="es-ES" dirty="0" smtClean="0"/>
              <a:t>Evitar ejercer el poder mediante decretos ley</a:t>
            </a:r>
          </a:p>
          <a:p>
            <a:pPr lvl="1"/>
            <a:r>
              <a:rPr lang="es-ES" dirty="0" smtClean="0"/>
              <a:t>Limitar la condonación de penas</a:t>
            </a:r>
          </a:p>
          <a:p>
            <a:pPr lvl="1"/>
            <a:r>
              <a:rPr lang="es-ES" dirty="0" smtClean="0"/>
              <a:t>Revisar el aforamiento</a:t>
            </a:r>
          </a:p>
          <a:p>
            <a:pPr lvl="1"/>
            <a:r>
              <a:rPr lang="es-ES" dirty="0" smtClean="0"/>
              <a:t>Disminuir la influencia de políticos en las instituciones</a:t>
            </a:r>
          </a:p>
        </p:txBody>
      </p:sp>
    </p:spTree>
    <p:extLst>
      <p:ext uri="{BB962C8B-B14F-4D97-AF65-F5344CB8AC3E}">
        <p14:creationId xmlns:p14="http://schemas.microsoft.com/office/powerpoint/2010/main" val="6543622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rgbClr val="C00000"/>
                </a:solidFill>
              </a:rPr>
              <a:t>¿Qué cambiar?</a:t>
            </a:r>
            <a:endParaRPr lang="es-ES" dirty="0">
              <a:solidFill>
                <a:srgbClr val="C00000"/>
              </a:solidFill>
            </a:endParaRPr>
          </a:p>
        </p:txBody>
      </p:sp>
      <p:sp>
        <p:nvSpPr>
          <p:cNvPr id="3" name="Marcador de contenido 2"/>
          <p:cNvSpPr>
            <a:spLocks noGrp="1"/>
          </p:cNvSpPr>
          <p:nvPr>
            <p:ph idx="1"/>
          </p:nvPr>
        </p:nvSpPr>
        <p:spPr>
          <a:xfrm>
            <a:off x="688299" y="1509815"/>
            <a:ext cx="10515600" cy="4351338"/>
          </a:xfrm>
        </p:spPr>
        <p:txBody>
          <a:bodyPr>
            <a:normAutofit/>
          </a:bodyPr>
          <a:lstStyle/>
          <a:p>
            <a:pPr marL="514350" indent="-514350">
              <a:buFont typeface="+mj-lt"/>
              <a:buAutoNum type="arabicPeriod" startAt="3"/>
            </a:pPr>
            <a:r>
              <a:rPr lang="es-ES" dirty="0" smtClean="0"/>
              <a:t>Garantizar la suficiencia financiera y el equilibrio tributario para:</a:t>
            </a:r>
          </a:p>
          <a:p>
            <a:pPr marL="514350" indent="-514350">
              <a:buFont typeface="+mj-lt"/>
              <a:buAutoNum type="arabicPeriod" startAt="3"/>
            </a:pPr>
            <a:endParaRPr lang="es-ES" dirty="0" smtClean="0"/>
          </a:p>
        </p:txBody>
      </p:sp>
      <p:pic>
        <p:nvPicPr>
          <p:cNvPr id="4" name="Imagen 3"/>
          <p:cNvPicPr>
            <a:picLocks noChangeAspect="1"/>
          </p:cNvPicPr>
          <p:nvPr/>
        </p:nvPicPr>
        <p:blipFill>
          <a:blip r:embed="rId2"/>
          <a:stretch>
            <a:fillRect/>
          </a:stretch>
        </p:blipFill>
        <p:spPr>
          <a:xfrm>
            <a:off x="4639793" y="2234314"/>
            <a:ext cx="7282236" cy="3626839"/>
          </a:xfrm>
          <a:prstGeom prst="rect">
            <a:avLst/>
          </a:prstGeom>
        </p:spPr>
      </p:pic>
      <p:sp>
        <p:nvSpPr>
          <p:cNvPr id="6" name="CuadroTexto 5"/>
          <p:cNvSpPr txBox="1"/>
          <p:nvPr/>
        </p:nvSpPr>
        <p:spPr>
          <a:xfrm>
            <a:off x="1193454" y="2437092"/>
            <a:ext cx="3296438" cy="2677656"/>
          </a:xfrm>
          <a:prstGeom prst="rect">
            <a:avLst/>
          </a:prstGeom>
          <a:noFill/>
        </p:spPr>
        <p:txBody>
          <a:bodyPr wrap="square" rtlCol="0">
            <a:spAutoFit/>
          </a:bodyPr>
          <a:lstStyle/>
          <a:p>
            <a:pPr marL="342900" indent="-342900">
              <a:buFont typeface="Arial" panose="020B0604020202020204" pitchFamily="34" charset="0"/>
              <a:buChar char="•"/>
            </a:pPr>
            <a:r>
              <a:rPr lang="es-ES" sz="2400" dirty="0" smtClean="0"/>
              <a:t>Garantizar </a:t>
            </a:r>
            <a:r>
              <a:rPr lang="es-ES" sz="2400" dirty="0"/>
              <a:t>los derechos esenciales</a:t>
            </a:r>
          </a:p>
          <a:p>
            <a:pPr marL="342900" indent="-342900">
              <a:buFont typeface="Arial" panose="020B0604020202020204" pitchFamily="34" charset="0"/>
              <a:buChar char="•"/>
            </a:pPr>
            <a:r>
              <a:rPr lang="es-ES" sz="2400" dirty="0"/>
              <a:t>Aumentar la equidad entre ciudadanos</a:t>
            </a:r>
          </a:p>
          <a:p>
            <a:pPr marL="342900" indent="-342900">
              <a:buFont typeface="Arial" panose="020B0604020202020204" pitchFamily="34" charset="0"/>
              <a:buChar char="•"/>
            </a:pPr>
            <a:r>
              <a:rPr lang="es-ES" sz="2400" dirty="0"/>
              <a:t>Dotar de estabilidad al sistema financiero autonómico</a:t>
            </a:r>
          </a:p>
        </p:txBody>
      </p:sp>
    </p:spTree>
    <p:extLst>
      <p:ext uri="{BB962C8B-B14F-4D97-AF65-F5344CB8AC3E}">
        <p14:creationId xmlns:p14="http://schemas.microsoft.com/office/powerpoint/2010/main" val="28503392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rgbClr val="C00000"/>
                </a:solidFill>
              </a:rPr>
              <a:t>¿Qué cambiar?</a:t>
            </a:r>
            <a:endParaRPr lang="es-ES" dirty="0">
              <a:solidFill>
                <a:srgbClr val="C00000"/>
              </a:solidFill>
            </a:endParaRPr>
          </a:p>
        </p:txBody>
      </p:sp>
      <p:sp>
        <p:nvSpPr>
          <p:cNvPr id="3" name="Marcador de contenido 2"/>
          <p:cNvSpPr>
            <a:spLocks noGrp="1"/>
          </p:cNvSpPr>
          <p:nvPr>
            <p:ph idx="1"/>
          </p:nvPr>
        </p:nvSpPr>
        <p:spPr>
          <a:xfrm>
            <a:off x="838200" y="2155408"/>
            <a:ext cx="10515600" cy="4351338"/>
          </a:xfrm>
        </p:spPr>
        <p:txBody>
          <a:bodyPr>
            <a:normAutofit/>
          </a:bodyPr>
          <a:lstStyle/>
          <a:p>
            <a:pPr marL="514350" indent="-514350">
              <a:buFont typeface="+mj-lt"/>
              <a:buAutoNum type="arabicPeriod" startAt="4"/>
            </a:pPr>
            <a:r>
              <a:rPr lang="es-ES" dirty="0" smtClean="0"/>
              <a:t>Vinculación de la CE al proceso constituyente europeo:</a:t>
            </a:r>
          </a:p>
          <a:p>
            <a:pPr marL="514350" indent="-514350">
              <a:buFont typeface="+mj-lt"/>
              <a:buAutoNum type="arabicPeriod" startAt="4"/>
            </a:pPr>
            <a:endParaRPr lang="es-ES" dirty="0" smtClean="0"/>
          </a:p>
        </p:txBody>
      </p:sp>
      <p:pic>
        <p:nvPicPr>
          <p:cNvPr id="4" name="Imagen 3"/>
          <p:cNvPicPr>
            <a:picLocks noChangeAspect="1"/>
          </p:cNvPicPr>
          <p:nvPr/>
        </p:nvPicPr>
        <p:blipFill>
          <a:blip r:embed="rId2"/>
          <a:stretch>
            <a:fillRect/>
          </a:stretch>
        </p:blipFill>
        <p:spPr>
          <a:xfrm>
            <a:off x="8576131" y="3059320"/>
            <a:ext cx="2038350" cy="2238375"/>
          </a:xfrm>
          <a:prstGeom prst="rect">
            <a:avLst/>
          </a:prstGeom>
        </p:spPr>
      </p:pic>
      <p:sp>
        <p:nvSpPr>
          <p:cNvPr id="5" name="CuadroTexto 4"/>
          <p:cNvSpPr txBox="1"/>
          <p:nvPr/>
        </p:nvSpPr>
        <p:spPr>
          <a:xfrm>
            <a:off x="1900707" y="3417757"/>
            <a:ext cx="5936105" cy="1200329"/>
          </a:xfrm>
          <a:prstGeom prst="rect">
            <a:avLst/>
          </a:prstGeom>
          <a:noFill/>
        </p:spPr>
        <p:txBody>
          <a:bodyPr wrap="square" rtlCol="0">
            <a:spAutoFit/>
          </a:bodyPr>
          <a:lstStyle/>
          <a:p>
            <a:pPr marL="285750" indent="-285750">
              <a:buFont typeface="Arial" panose="020B0604020202020204" pitchFamily="34" charset="0"/>
              <a:buChar char="•"/>
            </a:pPr>
            <a:r>
              <a:rPr lang="es-ES" sz="2400" dirty="0" smtClean="0"/>
              <a:t>Referencias a la vinculación normativa</a:t>
            </a:r>
          </a:p>
          <a:p>
            <a:pPr marL="285750" indent="-285750">
              <a:buFont typeface="Arial" panose="020B0604020202020204" pitchFamily="34" charset="0"/>
              <a:buChar char="•"/>
            </a:pPr>
            <a:r>
              <a:rPr lang="es-ES" sz="2400" dirty="0" smtClean="0"/>
              <a:t>Función del Estado y las </a:t>
            </a:r>
            <a:r>
              <a:rPr lang="es-ES" sz="2400" dirty="0" err="1" smtClean="0"/>
              <a:t>CCAA</a:t>
            </a:r>
            <a:r>
              <a:rPr lang="es-ES" sz="2400" dirty="0" smtClean="0"/>
              <a:t> en el proceso</a:t>
            </a:r>
          </a:p>
          <a:p>
            <a:pPr marL="285750" indent="-285750">
              <a:buFont typeface="Arial" panose="020B0604020202020204" pitchFamily="34" charset="0"/>
              <a:buChar char="•"/>
            </a:pPr>
            <a:r>
              <a:rPr lang="es-ES" sz="2400" dirty="0" smtClean="0"/>
              <a:t>Criterios de modelo a defender </a:t>
            </a:r>
            <a:endParaRPr lang="es-ES" sz="2400" dirty="0"/>
          </a:p>
        </p:txBody>
      </p:sp>
    </p:spTree>
    <p:extLst>
      <p:ext uri="{BB962C8B-B14F-4D97-AF65-F5344CB8AC3E}">
        <p14:creationId xmlns:p14="http://schemas.microsoft.com/office/powerpoint/2010/main" val="12328185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rgbClr val="C00000"/>
                </a:solidFill>
              </a:rPr>
              <a:t>La Constitución…</a:t>
            </a:r>
          </a:p>
        </p:txBody>
      </p:sp>
      <p:sp>
        <p:nvSpPr>
          <p:cNvPr id="3" name="Marcador de texto 2"/>
          <p:cNvSpPr>
            <a:spLocks noGrp="1"/>
          </p:cNvSpPr>
          <p:nvPr>
            <p:ph type="body" idx="1"/>
          </p:nvPr>
        </p:nvSpPr>
        <p:spPr>
          <a:xfrm>
            <a:off x="839787" y="884421"/>
            <a:ext cx="6685275" cy="2848130"/>
          </a:xfrm>
        </p:spPr>
        <p:txBody>
          <a:bodyPr anchor="ctr">
            <a:normAutofit/>
          </a:bodyPr>
          <a:lstStyle/>
          <a:p>
            <a:pPr marL="342900" indent="-342900">
              <a:buFont typeface="Arial" panose="020B0604020202020204" pitchFamily="34" charset="0"/>
              <a:buChar char="•"/>
            </a:pPr>
            <a:r>
              <a:rPr lang="es-ES" b="0" dirty="0"/>
              <a:t>Da legitimidad a quien ejerce el poder político y establece la separación y el control de los diferentes </a:t>
            </a:r>
            <a:r>
              <a:rPr lang="es-ES" b="0" dirty="0" smtClean="0"/>
              <a:t>poderes</a:t>
            </a:r>
            <a:endParaRPr lang="es-ES" b="0" dirty="0"/>
          </a:p>
        </p:txBody>
      </p:sp>
      <p:sp>
        <p:nvSpPr>
          <p:cNvPr id="4" name="Marcador de contenido 3"/>
          <p:cNvSpPr>
            <a:spLocks noGrp="1"/>
          </p:cNvSpPr>
          <p:nvPr>
            <p:ph sz="half" idx="2"/>
          </p:nvPr>
        </p:nvSpPr>
        <p:spPr>
          <a:xfrm>
            <a:off x="939801" y="4152276"/>
            <a:ext cx="5157787" cy="1588958"/>
          </a:xfrm>
        </p:spPr>
        <p:txBody>
          <a:bodyPr>
            <a:normAutofit fontScale="92500" lnSpcReduction="10000"/>
          </a:bodyPr>
          <a:lstStyle/>
          <a:p>
            <a:r>
              <a:rPr lang="es-ES" sz="2600" dirty="0"/>
              <a:t>Es el Estatuto de los ciudadanos, donde se reconocen y garantizan sus derechos y libertades, </a:t>
            </a:r>
            <a:r>
              <a:rPr lang="es-ES" sz="2600" dirty="0" smtClean="0"/>
              <a:t>el sistema de participación </a:t>
            </a:r>
            <a:r>
              <a:rPr lang="es-ES" sz="2600" dirty="0"/>
              <a:t>y el carácter social y </a:t>
            </a:r>
            <a:r>
              <a:rPr lang="es-ES" sz="2600" dirty="0" smtClean="0"/>
              <a:t>económico</a:t>
            </a:r>
            <a:endParaRPr lang="es-ES" sz="2600" dirty="0"/>
          </a:p>
          <a:p>
            <a:endParaRPr lang="es-ES" dirty="0"/>
          </a:p>
        </p:txBody>
      </p:sp>
      <p:pic>
        <p:nvPicPr>
          <p:cNvPr id="7" name="Imagen 6"/>
          <p:cNvPicPr>
            <a:picLocks noChangeAspect="1"/>
          </p:cNvPicPr>
          <p:nvPr/>
        </p:nvPicPr>
        <p:blipFill>
          <a:blip r:embed="rId2"/>
          <a:stretch>
            <a:fillRect/>
          </a:stretch>
        </p:blipFill>
        <p:spPr>
          <a:xfrm>
            <a:off x="8108160" y="681872"/>
            <a:ext cx="3134463" cy="2089642"/>
          </a:xfrm>
          <a:prstGeom prst="rect">
            <a:avLst/>
          </a:prstGeom>
        </p:spPr>
      </p:pic>
      <p:sp>
        <p:nvSpPr>
          <p:cNvPr id="6" name="Marcador de contenido 5"/>
          <p:cNvSpPr>
            <a:spLocks noGrp="1"/>
          </p:cNvSpPr>
          <p:nvPr>
            <p:ph sz="quarter" idx="4"/>
          </p:nvPr>
        </p:nvSpPr>
        <p:spPr>
          <a:xfrm>
            <a:off x="6981669" y="3672553"/>
            <a:ext cx="4868394" cy="2141876"/>
          </a:xfrm>
        </p:spPr>
        <p:txBody>
          <a:bodyPr/>
          <a:lstStyle/>
          <a:p>
            <a:r>
              <a:rPr lang="es-ES" sz="2400" dirty="0"/>
              <a:t>Es la ley suprema y todo el ordenamiento jurídico ha de someterse a </a:t>
            </a:r>
            <a:r>
              <a:rPr lang="es-ES" sz="2400" dirty="0" smtClean="0"/>
              <a:t>ella</a:t>
            </a:r>
            <a:endParaRPr lang="es-ES" dirty="0"/>
          </a:p>
          <a:p>
            <a:endParaRPr lang="es-ES" dirty="0"/>
          </a:p>
        </p:txBody>
      </p:sp>
    </p:spTree>
    <p:extLst>
      <p:ext uri="{BB962C8B-B14F-4D97-AF65-F5344CB8AC3E}">
        <p14:creationId xmlns:p14="http://schemas.microsoft.com/office/powerpoint/2010/main" val="38207964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rgbClr val="C00000"/>
                </a:solidFill>
              </a:rPr>
              <a:t>¿Qué cambiar?</a:t>
            </a:r>
            <a:endParaRPr lang="es-ES" dirty="0">
              <a:solidFill>
                <a:srgbClr val="C00000"/>
              </a:solidFill>
            </a:endParaRPr>
          </a:p>
        </p:txBody>
      </p:sp>
      <p:sp>
        <p:nvSpPr>
          <p:cNvPr id="3" name="Marcador de contenido 2"/>
          <p:cNvSpPr>
            <a:spLocks noGrp="1"/>
          </p:cNvSpPr>
          <p:nvPr>
            <p:ph idx="1"/>
          </p:nvPr>
        </p:nvSpPr>
        <p:spPr>
          <a:xfrm>
            <a:off x="838200" y="1597546"/>
            <a:ext cx="10515600" cy="4351338"/>
          </a:xfrm>
        </p:spPr>
        <p:txBody>
          <a:bodyPr>
            <a:normAutofit fontScale="92500"/>
          </a:bodyPr>
          <a:lstStyle/>
          <a:p>
            <a:pPr marL="514350" indent="-514350">
              <a:buFont typeface="+mj-lt"/>
              <a:buAutoNum type="arabicPeriod" startAt="5"/>
            </a:pPr>
            <a:r>
              <a:rPr lang="es-ES" dirty="0" smtClean="0"/>
              <a:t>Superación del debate autonómico y definición como estado federal que afectaría a: </a:t>
            </a:r>
          </a:p>
          <a:p>
            <a:pPr marL="514350" indent="-514350">
              <a:buFont typeface="+mj-lt"/>
              <a:buAutoNum type="arabicPeriod" startAt="5"/>
            </a:pPr>
            <a:endParaRPr lang="es-ES" dirty="0" smtClean="0"/>
          </a:p>
          <a:p>
            <a:pPr lvl="1"/>
            <a:r>
              <a:rPr lang="es-ES" dirty="0" smtClean="0"/>
              <a:t>Sistema de competencias claramente definido para el nivel Estatal y el resto pertenece a las </a:t>
            </a:r>
            <a:r>
              <a:rPr lang="es-ES" dirty="0" err="1" smtClean="0"/>
              <a:t>CCAA</a:t>
            </a:r>
            <a:endParaRPr lang="es-ES" dirty="0" smtClean="0"/>
          </a:p>
          <a:p>
            <a:pPr lvl="1"/>
            <a:r>
              <a:rPr lang="es-ES" dirty="0" smtClean="0"/>
              <a:t>Desarrollo de agencias tributarias autonómicas, que se hagan corresponsables</a:t>
            </a:r>
          </a:p>
          <a:p>
            <a:pPr lvl="1"/>
            <a:r>
              <a:rPr lang="es-ES" dirty="0" smtClean="0"/>
              <a:t>Sistema de financiación justo y equilibrado entre el sistema de solidaridad y la </a:t>
            </a:r>
            <a:r>
              <a:rPr lang="es-ES" dirty="0" err="1" smtClean="0"/>
              <a:t>ordinalidad</a:t>
            </a:r>
            <a:endParaRPr lang="es-ES" dirty="0" smtClean="0"/>
          </a:p>
          <a:p>
            <a:pPr lvl="1"/>
            <a:r>
              <a:rPr lang="es-ES" dirty="0" smtClean="0"/>
              <a:t>Definición del papel de las </a:t>
            </a:r>
            <a:r>
              <a:rPr lang="es-ES" dirty="0" err="1" smtClean="0"/>
              <a:t>CCAA</a:t>
            </a:r>
            <a:r>
              <a:rPr lang="es-ES" dirty="0" smtClean="0"/>
              <a:t> en la UE</a:t>
            </a:r>
          </a:p>
          <a:p>
            <a:pPr lvl="1"/>
            <a:r>
              <a:rPr lang="es-ES" dirty="0" smtClean="0"/>
              <a:t>Redefinición del Senado con representantes elegidos por sufragio universal de ámbito autonómico, no provincial, con capacidad legislativa y donde se inicien los debates parlamentarios</a:t>
            </a:r>
            <a:endParaRPr lang="es-ES" dirty="0"/>
          </a:p>
        </p:txBody>
      </p:sp>
    </p:spTree>
    <p:extLst>
      <p:ext uri="{BB962C8B-B14F-4D97-AF65-F5344CB8AC3E}">
        <p14:creationId xmlns:p14="http://schemas.microsoft.com/office/powerpoint/2010/main" val="38948109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rgbClr val="C00000"/>
                </a:solidFill>
              </a:rPr>
              <a:t>¿Qué más?</a:t>
            </a:r>
            <a:endParaRPr lang="es-ES" dirty="0">
              <a:solidFill>
                <a:srgbClr val="C00000"/>
              </a:solidFill>
            </a:endParaRPr>
          </a:p>
        </p:txBody>
      </p:sp>
      <p:sp>
        <p:nvSpPr>
          <p:cNvPr id="3" name="Marcador de contenido 2"/>
          <p:cNvSpPr>
            <a:spLocks noGrp="1"/>
          </p:cNvSpPr>
          <p:nvPr>
            <p:ph idx="1"/>
          </p:nvPr>
        </p:nvSpPr>
        <p:spPr>
          <a:xfrm>
            <a:off x="838200" y="1597546"/>
            <a:ext cx="9879767" cy="4351338"/>
          </a:xfrm>
        </p:spPr>
        <p:txBody>
          <a:bodyPr>
            <a:normAutofit/>
          </a:bodyPr>
          <a:lstStyle/>
          <a:p>
            <a:pPr marL="0" indent="0" algn="ctr">
              <a:buNone/>
            </a:pPr>
            <a:r>
              <a:rPr lang="es-ES" dirty="0" smtClean="0"/>
              <a:t>Otros cambios podrían hacerse y de la discusión entre los diferentes grupos tendrán que salir las propuestas. Alguien dijo que lo importante no es el consenso en el resultado final, sino en el establecimiento de los parámetros </a:t>
            </a:r>
            <a:r>
              <a:rPr lang="es-ES" smtClean="0"/>
              <a:t>de salida</a:t>
            </a:r>
            <a:endParaRPr lang="es-ES" dirty="0" smtClean="0"/>
          </a:p>
          <a:p>
            <a:pPr marL="0" indent="0" algn="ctr">
              <a:buNone/>
            </a:pPr>
            <a:endParaRPr lang="es-ES" dirty="0" smtClean="0"/>
          </a:p>
          <a:p>
            <a:pPr marL="0" indent="0" algn="ctr">
              <a:buNone/>
            </a:pPr>
            <a:r>
              <a:rPr lang="es-ES" dirty="0" smtClean="0"/>
              <a:t>Pedimos a los políticos altura de miras, sentido de estado, mutuo respeto, generosidad y manos a la obra</a:t>
            </a:r>
          </a:p>
          <a:p>
            <a:pPr marL="0" indent="0" algn="ctr">
              <a:buNone/>
            </a:pPr>
            <a:r>
              <a:rPr lang="es-ES" dirty="0" smtClean="0"/>
              <a:t>¡Cuando terminen, déjenos votar!</a:t>
            </a:r>
          </a:p>
          <a:p>
            <a:pPr marL="514350" indent="-514350">
              <a:buFont typeface="+mj-lt"/>
              <a:buAutoNum type="arabicPeriod" startAt="5"/>
            </a:pPr>
            <a:endParaRPr lang="es-ES" dirty="0" smtClean="0"/>
          </a:p>
        </p:txBody>
      </p:sp>
      <p:pic>
        <p:nvPicPr>
          <p:cNvPr id="4" name="Imagen 3"/>
          <p:cNvPicPr>
            <a:picLocks noChangeAspect="1"/>
          </p:cNvPicPr>
          <p:nvPr/>
        </p:nvPicPr>
        <p:blipFill>
          <a:blip r:embed="rId2"/>
          <a:stretch>
            <a:fillRect/>
          </a:stretch>
        </p:blipFill>
        <p:spPr>
          <a:xfrm>
            <a:off x="9222698" y="4211612"/>
            <a:ext cx="2590800" cy="2362200"/>
          </a:xfrm>
          <a:prstGeom prst="rect">
            <a:avLst/>
          </a:prstGeom>
        </p:spPr>
      </p:pic>
    </p:spTree>
    <p:extLst>
      <p:ext uri="{BB962C8B-B14F-4D97-AF65-F5344CB8AC3E}">
        <p14:creationId xmlns:p14="http://schemas.microsoft.com/office/powerpoint/2010/main" val="28238209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351490" y="1235160"/>
            <a:ext cx="6485306" cy="4941803"/>
          </a:xfrm>
          <a:prstGeom prst="rect">
            <a:avLst/>
          </a:prstGeom>
        </p:spPr>
      </p:pic>
      <p:sp>
        <p:nvSpPr>
          <p:cNvPr id="5" name="CuadroTexto 4"/>
          <p:cNvSpPr txBox="1"/>
          <p:nvPr/>
        </p:nvSpPr>
        <p:spPr>
          <a:xfrm>
            <a:off x="8709285" y="230943"/>
            <a:ext cx="2930969" cy="3108543"/>
          </a:xfrm>
          <a:prstGeom prst="rect">
            <a:avLst/>
          </a:prstGeom>
          <a:solidFill>
            <a:srgbClr val="BAE18F"/>
          </a:solidFill>
        </p:spPr>
        <p:txBody>
          <a:bodyPr wrap="square" rtlCol="0">
            <a:spAutoFit/>
          </a:bodyPr>
          <a:lstStyle/>
          <a:p>
            <a:r>
              <a:rPr lang="es-ES" sz="2800" dirty="0"/>
              <a:t>Solo una democracia constitucional puede garantizar la unidad en la diversidad y la libertad</a:t>
            </a:r>
          </a:p>
        </p:txBody>
      </p:sp>
      <p:sp>
        <p:nvSpPr>
          <p:cNvPr id="7" name="CuadroTexto 6"/>
          <p:cNvSpPr txBox="1"/>
          <p:nvPr/>
        </p:nvSpPr>
        <p:spPr>
          <a:xfrm>
            <a:off x="542197" y="1115583"/>
            <a:ext cx="2765293" cy="2677656"/>
          </a:xfrm>
          <a:prstGeom prst="rect">
            <a:avLst/>
          </a:prstGeom>
          <a:solidFill>
            <a:srgbClr val="FFC000"/>
          </a:solidFill>
        </p:spPr>
        <p:txBody>
          <a:bodyPr wrap="square" rtlCol="0">
            <a:spAutoFit/>
          </a:bodyPr>
          <a:lstStyle/>
          <a:p>
            <a:r>
              <a:rPr lang="es-ES" sz="2400" dirty="0" smtClean="0"/>
              <a:t>Acaba </a:t>
            </a:r>
            <a:r>
              <a:rPr lang="es-ES" sz="2400" dirty="0"/>
              <a:t>con el derecho divino y el poder de los déspotas y transforma el súbdito en ciudadano</a:t>
            </a:r>
          </a:p>
        </p:txBody>
      </p:sp>
      <p:sp>
        <p:nvSpPr>
          <p:cNvPr id="9" name="CuadroTexto 8"/>
          <p:cNvSpPr txBox="1"/>
          <p:nvPr/>
        </p:nvSpPr>
        <p:spPr>
          <a:xfrm>
            <a:off x="2390934" y="3068420"/>
            <a:ext cx="2563318" cy="3108543"/>
          </a:xfrm>
          <a:prstGeom prst="rect">
            <a:avLst/>
          </a:prstGeom>
          <a:solidFill>
            <a:srgbClr val="0070C0"/>
          </a:solidFill>
        </p:spPr>
        <p:txBody>
          <a:bodyPr wrap="square" rtlCol="0">
            <a:spAutoFit/>
          </a:bodyPr>
          <a:lstStyle/>
          <a:p>
            <a:r>
              <a:rPr lang="es-ES" sz="2800" dirty="0">
                <a:solidFill>
                  <a:schemeClr val="bg1">
                    <a:lumMod val="95000"/>
                  </a:schemeClr>
                </a:solidFill>
              </a:rPr>
              <a:t>Es la garantía del respeto a las reglas del juego y a los deberes y derechos individuales y colectivos</a:t>
            </a:r>
          </a:p>
        </p:txBody>
      </p:sp>
      <p:pic>
        <p:nvPicPr>
          <p:cNvPr id="10" name="Imagen 9"/>
          <p:cNvPicPr>
            <a:picLocks noChangeAspect="1"/>
          </p:cNvPicPr>
          <p:nvPr/>
        </p:nvPicPr>
        <p:blipFill>
          <a:blip r:embed="rId3"/>
          <a:stretch>
            <a:fillRect/>
          </a:stretch>
        </p:blipFill>
        <p:spPr>
          <a:xfrm>
            <a:off x="3064420" y="86568"/>
            <a:ext cx="10766469" cy="1322947"/>
          </a:xfrm>
          <a:prstGeom prst="rect">
            <a:avLst/>
          </a:prstGeom>
        </p:spPr>
      </p:pic>
    </p:spTree>
    <p:extLst>
      <p:ext uri="{BB962C8B-B14F-4D97-AF65-F5344CB8AC3E}">
        <p14:creationId xmlns:p14="http://schemas.microsoft.com/office/powerpoint/2010/main" val="215068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a:stretch>
            <a:fillRect/>
          </a:stretch>
        </p:blipFill>
        <p:spPr>
          <a:xfrm>
            <a:off x="3969522" y="2455199"/>
            <a:ext cx="4701915" cy="1322414"/>
          </a:xfrm>
          <a:prstGeom prst="rect">
            <a:avLst/>
          </a:prstGeom>
        </p:spPr>
      </p:pic>
      <p:pic>
        <p:nvPicPr>
          <p:cNvPr id="8" name="Imagen 7"/>
          <p:cNvPicPr>
            <a:picLocks noChangeAspect="1"/>
          </p:cNvPicPr>
          <p:nvPr/>
        </p:nvPicPr>
        <p:blipFill>
          <a:blip r:embed="rId3"/>
          <a:stretch>
            <a:fillRect/>
          </a:stretch>
        </p:blipFill>
        <p:spPr>
          <a:xfrm>
            <a:off x="490618" y="3207791"/>
            <a:ext cx="3009874" cy="3329250"/>
          </a:xfrm>
          <a:prstGeom prst="rect">
            <a:avLst/>
          </a:prstGeom>
        </p:spPr>
      </p:pic>
      <p:sp>
        <p:nvSpPr>
          <p:cNvPr id="2" name="Título 1"/>
          <p:cNvSpPr>
            <a:spLocks noGrp="1"/>
          </p:cNvSpPr>
          <p:nvPr>
            <p:ph type="title"/>
          </p:nvPr>
        </p:nvSpPr>
        <p:spPr>
          <a:xfrm>
            <a:off x="1797569" y="275185"/>
            <a:ext cx="10515600" cy="1325563"/>
          </a:xfrm>
        </p:spPr>
        <p:txBody>
          <a:bodyPr/>
          <a:lstStyle/>
          <a:p>
            <a:r>
              <a:rPr lang="es-ES" dirty="0" smtClean="0">
                <a:solidFill>
                  <a:srgbClr val="C00000"/>
                </a:solidFill>
              </a:rPr>
              <a:t>Contexto de la Constitución de 1978</a:t>
            </a:r>
            <a:endParaRPr lang="es-ES" dirty="0">
              <a:solidFill>
                <a:srgbClr val="C00000"/>
              </a:solidFill>
            </a:endParaRPr>
          </a:p>
        </p:txBody>
      </p:sp>
      <p:pic>
        <p:nvPicPr>
          <p:cNvPr id="4" name="Imagen 3"/>
          <p:cNvPicPr>
            <a:picLocks noChangeAspect="1"/>
          </p:cNvPicPr>
          <p:nvPr/>
        </p:nvPicPr>
        <p:blipFill>
          <a:blip r:embed="rId4"/>
          <a:stretch>
            <a:fillRect/>
          </a:stretch>
        </p:blipFill>
        <p:spPr>
          <a:xfrm>
            <a:off x="9140467" y="2194021"/>
            <a:ext cx="2632784" cy="1623323"/>
          </a:xfrm>
          <a:prstGeom prst="rect">
            <a:avLst/>
          </a:prstGeom>
        </p:spPr>
      </p:pic>
      <p:pic>
        <p:nvPicPr>
          <p:cNvPr id="5" name="Imagen 4"/>
          <p:cNvPicPr>
            <a:picLocks noChangeAspect="1"/>
          </p:cNvPicPr>
          <p:nvPr/>
        </p:nvPicPr>
        <p:blipFill>
          <a:blip r:embed="rId5"/>
          <a:stretch>
            <a:fillRect/>
          </a:stretch>
        </p:blipFill>
        <p:spPr>
          <a:xfrm>
            <a:off x="286786" y="1296965"/>
            <a:ext cx="1621527" cy="1158234"/>
          </a:xfrm>
          <a:prstGeom prst="rect">
            <a:avLst/>
          </a:prstGeom>
        </p:spPr>
      </p:pic>
      <p:sp>
        <p:nvSpPr>
          <p:cNvPr id="6" name="CuadroTexto 5"/>
          <p:cNvSpPr txBox="1"/>
          <p:nvPr/>
        </p:nvSpPr>
        <p:spPr>
          <a:xfrm>
            <a:off x="1998493" y="1311091"/>
            <a:ext cx="9004287" cy="1200329"/>
          </a:xfrm>
          <a:prstGeom prst="rect">
            <a:avLst/>
          </a:prstGeom>
          <a:noFill/>
        </p:spPr>
        <p:txBody>
          <a:bodyPr wrap="square" rtlCol="0">
            <a:spAutoFit/>
          </a:bodyPr>
          <a:lstStyle/>
          <a:p>
            <a:r>
              <a:rPr lang="es-ES" sz="2400" dirty="0"/>
              <a:t>Muerte del dictador, que deja en la sucesión un monarca a la antigua usanza y estructuras de Estado anticuadas y mecanismos de represión intactos</a:t>
            </a:r>
          </a:p>
        </p:txBody>
      </p:sp>
      <p:sp>
        <p:nvSpPr>
          <p:cNvPr id="7" name="CuadroTexto 6"/>
          <p:cNvSpPr txBox="1"/>
          <p:nvPr/>
        </p:nvSpPr>
        <p:spPr>
          <a:xfrm>
            <a:off x="9016606" y="3809023"/>
            <a:ext cx="2953578" cy="2308324"/>
          </a:xfrm>
          <a:prstGeom prst="rect">
            <a:avLst/>
          </a:prstGeom>
          <a:solidFill>
            <a:srgbClr val="EFF96D"/>
          </a:solidFill>
        </p:spPr>
        <p:txBody>
          <a:bodyPr wrap="square" rtlCol="0">
            <a:spAutoFit/>
          </a:bodyPr>
          <a:lstStyle/>
          <a:p>
            <a:r>
              <a:rPr lang="es-ES" sz="2400" dirty="0"/>
              <a:t>Sistema con credibilidad muy baja y luchas sociales y políticas de elevada intensidad en demanda de libertad</a:t>
            </a:r>
          </a:p>
        </p:txBody>
      </p:sp>
      <p:sp>
        <p:nvSpPr>
          <p:cNvPr id="9" name="CuadroTexto 8"/>
          <p:cNvSpPr txBox="1"/>
          <p:nvPr/>
        </p:nvSpPr>
        <p:spPr>
          <a:xfrm>
            <a:off x="2529019" y="5195557"/>
            <a:ext cx="6463065" cy="1200329"/>
          </a:xfrm>
          <a:prstGeom prst="rect">
            <a:avLst/>
          </a:prstGeom>
          <a:solidFill>
            <a:schemeClr val="bg2"/>
          </a:solidFill>
        </p:spPr>
        <p:txBody>
          <a:bodyPr wrap="square" rtlCol="0">
            <a:spAutoFit/>
          </a:bodyPr>
          <a:lstStyle/>
          <a:p>
            <a:r>
              <a:rPr lang="es-ES" sz="2400" dirty="0"/>
              <a:t>Necesidad de abertura internacional, sobretodo hacia Europa y de compensar el retraso provocado por la autarquía y la falta de libertad</a:t>
            </a:r>
          </a:p>
        </p:txBody>
      </p:sp>
      <p:sp>
        <p:nvSpPr>
          <p:cNvPr id="13" name="CuadroTexto 12"/>
          <p:cNvSpPr txBox="1"/>
          <p:nvPr/>
        </p:nvSpPr>
        <p:spPr>
          <a:xfrm>
            <a:off x="2856396" y="3500055"/>
            <a:ext cx="5808310" cy="1569660"/>
          </a:xfrm>
          <a:prstGeom prst="rect">
            <a:avLst/>
          </a:prstGeom>
          <a:solidFill>
            <a:schemeClr val="accent4">
              <a:lumMod val="20000"/>
              <a:lumOff val="80000"/>
            </a:schemeClr>
          </a:solidFill>
        </p:spPr>
        <p:txBody>
          <a:bodyPr wrap="square" rtlCol="0">
            <a:spAutoFit/>
          </a:bodyPr>
          <a:lstStyle/>
          <a:p>
            <a:r>
              <a:rPr lang="es-ES" sz="2400" dirty="0"/>
              <a:t>Rechazo de la población a una nueva contienda o conflicto civil y voluntad de acabar con la sempiterna lucha entre “las dos Españas”</a:t>
            </a:r>
          </a:p>
        </p:txBody>
      </p:sp>
    </p:spTree>
    <p:extLst>
      <p:ext uri="{BB962C8B-B14F-4D97-AF65-F5344CB8AC3E}">
        <p14:creationId xmlns:p14="http://schemas.microsoft.com/office/powerpoint/2010/main" val="342033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8316574" y="1725811"/>
            <a:ext cx="3558602" cy="1923569"/>
          </a:xfrm>
          <a:prstGeom prst="rect">
            <a:avLst/>
          </a:prstGeom>
        </p:spPr>
      </p:pic>
      <p:sp>
        <p:nvSpPr>
          <p:cNvPr id="3" name="Marcador de contenido 2"/>
          <p:cNvSpPr>
            <a:spLocks noGrp="1"/>
          </p:cNvSpPr>
          <p:nvPr>
            <p:ph idx="1"/>
          </p:nvPr>
        </p:nvSpPr>
        <p:spPr>
          <a:xfrm>
            <a:off x="443621" y="1460805"/>
            <a:ext cx="7696038" cy="2443395"/>
          </a:xfrm>
        </p:spPr>
        <p:txBody>
          <a:bodyPr>
            <a:noAutofit/>
          </a:bodyPr>
          <a:lstStyle/>
          <a:p>
            <a:pPr>
              <a:buClr>
                <a:schemeClr val="accent5">
                  <a:lumMod val="75000"/>
                </a:schemeClr>
              </a:buClr>
            </a:pPr>
            <a:r>
              <a:rPr lang="es-ES" sz="2200" dirty="0" smtClean="0"/>
              <a:t>Puso fin a 30 años de dictadura y creó un Estado de derecho con jueces independientes y Tribunal Constitucional</a:t>
            </a:r>
          </a:p>
          <a:p>
            <a:pPr>
              <a:buClr>
                <a:schemeClr val="accent5">
                  <a:lumMod val="75000"/>
                </a:schemeClr>
              </a:buClr>
            </a:pPr>
            <a:r>
              <a:rPr lang="es-ES" sz="2200" dirty="0" smtClean="0"/>
              <a:t>Estableció una monarquía parlamentaria y un Estado descentralizado</a:t>
            </a:r>
          </a:p>
          <a:p>
            <a:pPr>
              <a:buClr>
                <a:schemeClr val="accent5">
                  <a:lumMod val="75000"/>
                </a:schemeClr>
              </a:buClr>
            </a:pPr>
            <a:r>
              <a:rPr lang="es-ES" sz="2200" dirty="0" smtClean="0"/>
              <a:t>Estableció las reglas del juego para el respeto entre los españoles, con independencia de cualquier condición personal</a:t>
            </a:r>
          </a:p>
          <a:p>
            <a:endParaRPr lang="es-ES" sz="2200" dirty="0"/>
          </a:p>
        </p:txBody>
      </p:sp>
      <p:sp>
        <p:nvSpPr>
          <p:cNvPr id="2" name="Título 1"/>
          <p:cNvSpPr>
            <a:spLocks noGrp="1"/>
          </p:cNvSpPr>
          <p:nvPr>
            <p:ph type="title"/>
          </p:nvPr>
        </p:nvSpPr>
        <p:spPr>
          <a:xfrm>
            <a:off x="838199" y="145428"/>
            <a:ext cx="10515600" cy="1325563"/>
          </a:xfrm>
        </p:spPr>
        <p:txBody>
          <a:bodyPr>
            <a:normAutofit/>
          </a:bodyPr>
          <a:lstStyle/>
          <a:p>
            <a:r>
              <a:rPr lang="es-ES" sz="4000" dirty="0" smtClean="0">
                <a:solidFill>
                  <a:srgbClr val="C00000"/>
                </a:solidFill>
              </a:rPr>
              <a:t>¿Qué consiguió la Constitución Española de 1978?</a:t>
            </a:r>
            <a:endParaRPr lang="es-ES" sz="4000" dirty="0">
              <a:solidFill>
                <a:srgbClr val="C00000"/>
              </a:solidFill>
            </a:endParaRPr>
          </a:p>
        </p:txBody>
      </p:sp>
      <p:sp>
        <p:nvSpPr>
          <p:cNvPr id="5" name="CuadroTexto 4"/>
          <p:cNvSpPr txBox="1"/>
          <p:nvPr/>
        </p:nvSpPr>
        <p:spPr>
          <a:xfrm>
            <a:off x="1033071" y="3904200"/>
            <a:ext cx="11019021" cy="2123658"/>
          </a:xfrm>
          <a:prstGeom prst="rect">
            <a:avLst/>
          </a:prstGeom>
          <a:noFill/>
        </p:spPr>
        <p:txBody>
          <a:bodyPr wrap="square" rtlCol="0">
            <a:spAutoFit/>
          </a:bodyPr>
          <a:lstStyle/>
          <a:p>
            <a:pPr marL="342900" indent="-342900">
              <a:buClr>
                <a:srgbClr val="FF0000"/>
              </a:buClr>
              <a:buFont typeface="Arial" panose="020B0604020202020204" pitchFamily="34" charset="0"/>
              <a:buChar char="•"/>
            </a:pPr>
            <a:r>
              <a:rPr lang="es-ES" sz="2200" dirty="0"/>
              <a:t>Preparó el ingreso en la </a:t>
            </a:r>
            <a:r>
              <a:rPr lang="es-ES" sz="2200" dirty="0" smtClean="0"/>
              <a:t>UE</a:t>
            </a:r>
          </a:p>
          <a:p>
            <a:pPr marL="342900" indent="-342900">
              <a:buClr>
                <a:srgbClr val="FF0000"/>
              </a:buClr>
              <a:buFont typeface="Arial" panose="020B0604020202020204" pitchFamily="34" charset="0"/>
              <a:buChar char="•"/>
            </a:pPr>
            <a:r>
              <a:rPr lang="es-ES" sz="2200" dirty="0" smtClean="0"/>
              <a:t>Sentó </a:t>
            </a:r>
            <a:r>
              <a:rPr lang="es-ES" sz="2200" dirty="0"/>
              <a:t>las bases del modelo económico, una economía de mercado con seguridad </a:t>
            </a:r>
            <a:r>
              <a:rPr lang="es-ES" sz="2200" dirty="0" smtClean="0"/>
              <a:t>jurídica</a:t>
            </a:r>
            <a:endParaRPr lang="es-ES" sz="2200" dirty="0"/>
          </a:p>
          <a:p>
            <a:pPr marL="342900" indent="-342900">
              <a:buClr>
                <a:srgbClr val="FF0000"/>
              </a:buClr>
              <a:buFont typeface="Arial" panose="020B0604020202020204" pitchFamily="34" charset="0"/>
              <a:buChar char="•"/>
            </a:pPr>
            <a:r>
              <a:rPr lang="es-ES" sz="2200" dirty="0"/>
              <a:t>Sentó las bases de los servicios públicos en educación, sanidad y seguridad social y una hacienda pública con capacidad para recaudar </a:t>
            </a:r>
            <a:r>
              <a:rPr lang="es-ES" sz="2200" dirty="0" smtClean="0"/>
              <a:t>impuestos</a:t>
            </a:r>
            <a:endParaRPr lang="es-ES" sz="2200" dirty="0"/>
          </a:p>
          <a:p>
            <a:pPr marL="342900" indent="-342900">
              <a:buClr>
                <a:srgbClr val="FF0000"/>
              </a:buClr>
              <a:buFont typeface="Arial" panose="020B0604020202020204" pitchFamily="34" charset="0"/>
              <a:buChar char="•"/>
            </a:pPr>
            <a:r>
              <a:rPr lang="es-ES" sz="2200" dirty="0"/>
              <a:t>Aumentó el respeto y admiración de otros países democráticos hacia nuestro país y durante mucho tiempo fue modelo de transición pacífica de una dictadura a un estado democrático</a:t>
            </a:r>
          </a:p>
        </p:txBody>
      </p:sp>
    </p:spTree>
    <p:extLst>
      <p:ext uri="{BB962C8B-B14F-4D97-AF65-F5344CB8AC3E}">
        <p14:creationId xmlns:p14="http://schemas.microsoft.com/office/powerpoint/2010/main" val="2289354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8632662" y="3753524"/>
            <a:ext cx="2972714" cy="1998463"/>
          </a:xfrm>
          <a:prstGeom prst="rect">
            <a:avLst/>
          </a:prstGeom>
        </p:spPr>
      </p:pic>
      <p:sp>
        <p:nvSpPr>
          <p:cNvPr id="3" name="Marcador de contenido 2"/>
          <p:cNvSpPr>
            <a:spLocks noGrp="1"/>
          </p:cNvSpPr>
          <p:nvPr>
            <p:ph idx="1"/>
          </p:nvPr>
        </p:nvSpPr>
        <p:spPr>
          <a:xfrm>
            <a:off x="161263" y="1665949"/>
            <a:ext cx="6997148" cy="5476864"/>
          </a:xfrm>
        </p:spPr>
        <p:txBody>
          <a:bodyPr>
            <a:normAutofit fontScale="85000" lnSpcReduction="20000"/>
          </a:bodyPr>
          <a:lstStyle/>
          <a:p>
            <a:r>
              <a:rPr lang="es-ES" sz="3500" dirty="0" smtClean="0"/>
              <a:t>Un </a:t>
            </a:r>
            <a:r>
              <a:rPr lang="es-ES" sz="3500" dirty="0"/>
              <a:t>pacto entre </a:t>
            </a:r>
            <a:r>
              <a:rPr lang="es-ES" sz="3500" dirty="0" smtClean="0"/>
              <a:t>las diferentes </a:t>
            </a:r>
            <a:r>
              <a:rPr lang="es-ES" sz="3500" dirty="0"/>
              <a:t>fuerzas políticas, </a:t>
            </a:r>
            <a:r>
              <a:rPr lang="es-ES" sz="3500" dirty="0" smtClean="0"/>
              <a:t>aprobada en las Cortes y </a:t>
            </a:r>
            <a:r>
              <a:rPr lang="es-ES" sz="3500" dirty="0"/>
              <a:t>refrendada por los ciudadanos en las </a:t>
            </a:r>
            <a:r>
              <a:rPr lang="es-ES" sz="3500" dirty="0" smtClean="0"/>
              <a:t>urnas</a:t>
            </a:r>
          </a:p>
          <a:p>
            <a:endParaRPr lang="es-ES" sz="3500" dirty="0" smtClean="0"/>
          </a:p>
          <a:p>
            <a:r>
              <a:rPr lang="es-ES" sz="3500" dirty="0" smtClean="0"/>
              <a:t>Garantía de derechos y por tanto, de obligado cumplimiento</a:t>
            </a:r>
          </a:p>
          <a:p>
            <a:pPr marL="0" indent="0">
              <a:buNone/>
            </a:pPr>
            <a:endParaRPr lang="es-ES" sz="3500" dirty="0" smtClean="0"/>
          </a:p>
          <a:p>
            <a:r>
              <a:rPr lang="es-ES" sz="3500" dirty="0" smtClean="0"/>
              <a:t>Válida hasta que no se modifique por una mayoría parlamentaria y se vuelva a refrendar</a:t>
            </a:r>
          </a:p>
          <a:p>
            <a:pPr marL="0" indent="0">
              <a:buNone/>
            </a:pPr>
            <a:r>
              <a:rPr lang="es-ES" sz="3600" dirty="0"/>
              <a:t/>
            </a:r>
            <a:br>
              <a:rPr lang="es-ES" sz="3600" dirty="0"/>
            </a:br>
            <a:r>
              <a:rPr lang="es-ES" sz="3600" dirty="0"/>
              <a:t/>
            </a:r>
            <a:br>
              <a:rPr lang="es-ES" sz="3600" dirty="0"/>
            </a:br>
            <a:endParaRPr lang="es-ES" sz="3600" dirty="0"/>
          </a:p>
        </p:txBody>
      </p:sp>
      <p:pic>
        <p:nvPicPr>
          <p:cNvPr id="6" name="Imagen 5"/>
          <p:cNvPicPr>
            <a:picLocks noChangeAspect="1"/>
          </p:cNvPicPr>
          <p:nvPr/>
        </p:nvPicPr>
        <p:blipFill>
          <a:blip r:embed="rId3"/>
          <a:stretch>
            <a:fillRect/>
          </a:stretch>
        </p:blipFill>
        <p:spPr>
          <a:xfrm>
            <a:off x="7158411" y="316752"/>
            <a:ext cx="3074667" cy="3074667"/>
          </a:xfrm>
          <a:prstGeom prst="rect">
            <a:avLst/>
          </a:prstGeom>
        </p:spPr>
      </p:pic>
      <p:pic>
        <p:nvPicPr>
          <p:cNvPr id="8" name="Imagen 7"/>
          <p:cNvPicPr>
            <a:picLocks noChangeAspect="1"/>
          </p:cNvPicPr>
          <p:nvPr/>
        </p:nvPicPr>
        <p:blipFill>
          <a:blip r:embed="rId4"/>
          <a:stretch>
            <a:fillRect/>
          </a:stretch>
        </p:blipFill>
        <p:spPr>
          <a:xfrm>
            <a:off x="5864088" y="5116889"/>
            <a:ext cx="2286000" cy="1419225"/>
          </a:xfrm>
          <a:prstGeom prst="rect">
            <a:avLst/>
          </a:prstGeom>
        </p:spPr>
      </p:pic>
      <p:sp>
        <p:nvSpPr>
          <p:cNvPr id="10" name="Rectángulo 9"/>
          <p:cNvSpPr/>
          <p:nvPr/>
        </p:nvSpPr>
        <p:spPr>
          <a:xfrm>
            <a:off x="1331311" y="675850"/>
            <a:ext cx="5309332" cy="584775"/>
          </a:xfrm>
          <a:prstGeom prst="rect">
            <a:avLst/>
          </a:prstGeom>
        </p:spPr>
        <p:txBody>
          <a:bodyPr wrap="square">
            <a:spAutoFit/>
          </a:bodyPr>
          <a:lstStyle/>
          <a:p>
            <a:r>
              <a:rPr lang="es-ES" sz="3200" dirty="0" smtClean="0">
                <a:solidFill>
                  <a:srgbClr val="C00000"/>
                </a:solidFill>
              </a:rPr>
              <a:t>La Constitución </a:t>
            </a:r>
            <a:r>
              <a:rPr lang="es-ES" sz="3200" dirty="0">
                <a:solidFill>
                  <a:srgbClr val="C00000"/>
                </a:solidFill>
              </a:rPr>
              <a:t>de </a:t>
            </a:r>
            <a:r>
              <a:rPr lang="es-ES" sz="3200" dirty="0" smtClean="0">
                <a:solidFill>
                  <a:srgbClr val="C00000"/>
                </a:solidFill>
              </a:rPr>
              <a:t>1978 es…</a:t>
            </a:r>
            <a:endParaRPr lang="es-ES" sz="3200" dirty="0"/>
          </a:p>
        </p:txBody>
      </p:sp>
    </p:spTree>
    <p:extLst>
      <p:ext uri="{BB962C8B-B14F-4D97-AF65-F5344CB8AC3E}">
        <p14:creationId xmlns:p14="http://schemas.microsoft.com/office/powerpoint/2010/main" val="37906775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rgbClr val="C00000"/>
                </a:solidFill>
              </a:rPr>
              <a:t>¿Por qué es necesaria la reforma de la CE?</a:t>
            </a:r>
            <a:endParaRPr lang="es-ES" dirty="0">
              <a:solidFill>
                <a:srgbClr val="C00000"/>
              </a:solidFill>
            </a:endParaRPr>
          </a:p>
        </p:txBody>
      </p:sp>
      <p:sp>
        <p:nvSpPr>
          <p:cNvPr id="3" name="Marcador de contenido 2"/>
          <p:cNvSpPr>
            <a:spLocks noGrp="1"/>
          </p:cNvSpPr>
          <p:nvPr>
            <p:ph idx="1"/>
          </p:nvPr>
        </p:nvSpPr>
        <p:spPr/>
        <p:txBody>
          <a:bodyPr>
            <a:normAutofit/>
          </a:bodyPr>
          <a:lstStyle/>
          <a:p>
            <a:pPr marL="514350" indent="-514350">
              <a:buFont typeface="+mj-lt"/>
              <a:buAutoNum type="arabicPeriod"/>
            </a:pPr>
            <a:r>
              <a:rPr lang="es-ES" dirty="0" smtClean="0"/>
              <a:t>La población española ha cambiado sustancialmente: pertenece a una nueva generación, más culta e informada; su cultura política y cívica ha aumentado y demanda más participación, transparencia y más control del poder y apertura de los partidos a la sociedad</a:t>
            </a:r>
          </a:p>
        </p:txBody>
      </p:sp>
      <p:pic>
        <p:nvPicPr>
          <p:cNvPr id="5" name="Imagen 4"/>
          <p:cNvPicPr>
            <a:picLocks noChangeAspect="1"/>
          </p:cNvPicPr>
          <p:nvPr/>
        </p:nvPicPr>
        <p:blipFill>
          <a:blip r:embed="rId2"/>
          <a:stretch>
            <a:fillRect/>
          </a:stretch>
        </p:blipFill>
        <p:spPr>
          <a:xfrm>
            <a:off x="2800975" y="3990845"/>
            <a:ext cx="2857500" cy="1600200"/>
          </a:xfrm>
          <a:prstGeom prst="rect">
            <a:avLst/>
          </a:prstGeom>
        </p:spPr>
      </p:pic>
      <p:pic>
        <p:nvPicPr>
          <p:cNvPr id="6" name="Imagen 5"/>
          <p:cNvPicPr>
            <a:picLocks noChangeAspect="1"/>
          </p:cNvPicPr>
          <p:nvPr/>
        </p:nvPicPr>
        <p:blipFill>
          <a:blip r:embed="rId3"/>
          <a:stretch>
            <a:fillRect/>
          </a:stretch>
        </p:blipFill>
        <p:spPr>
          <a:xfrm>
            <a:off x="7214508" y="3990845"/>
            <a:ext cx="2597414" cy="2020211"/>
          </a:xfrm>
          <a:prstGeom prst="rect">
            <a:avLst/>
          </a:prstGeom>
        </p:spPr>
      </p:pic>
    </p:spTree>
    <p:extLst>
      <p:ext uri="{BB962C8B-B14F-4D97-AF65-F5344CB8AC3E}">
        <p14:creationId xmlns:p14="http://schemas.microsoft.com/office/powerpoint/2010/main" val="14030459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rgbClr val="C00000"/>
                </a:solidFill>
              </a:rPr>
              <a:t>¿Por qué es necesaria la reforma de la CE?</a:t>
            </a:r>
            <a:endParaRPr lang="es-ES" dirty="0">
              <a:solidFill>
                <a:srgbClr val="C00000"/>
              </a:solidFill>
            </a:endParaRPr>
          </a:p>
        </p:txBody>
      </p:sp>
      <p:sp>
        <p:nvSpPr>
          <p:cNvPr id="3" name="Marcador de contenido 2"/>
          <p:cNvSpPr>
            <a:spLocks noGrp="1"/>
          </p:cNvSpPr>
          <p:nvPr>
            <p:ph idx="1"/>
          </p:nvPr>
        </p:nvSpPr>
        <p:spPr/>
        <p:txBody>
          <a:bodyPr>
            <a:normAutofit/>
          </a:bodyPr>
          <a:lstStyle/>
          <a:p>
            <a:pPr marL="514350" indent="-514350">
              <a:buFont typeface="+mj-lt"/>
              <a:buAutoNum type="arabicPeriod" startAt="2"/>
            </a:pPr>
            <a:r>
              <a:rPr lang="es-ES" sz="2400" dirty="0" smtClean="0"/>
              <a:t>La crisis económica ha hecho tambalearse algunos elementos básicos del estado social y del bienestar, que en la Constitución Española no quedan suficientemente garantizados, ni su prestación, ni su financiación</a:t>
            </a:r>
          </a:p>
        </p:txBody>
      </p:sp>
      <p:pic>
        <p:nvPicPr>
          <p:cNvPr id="4" name="Imagen 3"/>
          <p:cNvPicPr>
            <a:picLocks noChangeAspect="1"/>
          </p:cNvPicPr>
          <p:nvPr/>
        </p:nvPicPr>
        <p:blipFill>
          <a:blip r:embed="rId2"/>
          <a:stretch>
            <a:fillRect/>
          </a:stretch>
        </p:blipFill>
        <p:spPr>
          <a:xfrm>
            <a:off x="1685637" y="3374946"/>
            <a:ext cx="3075717" cy="3117094"/>
          </a:xfrm>
          <a:prstGeom prst="rect">
            <a:avLst/>
          </a:prstGeom>
        </p:spPr>
      </p:pic>
      <p:pic>
        <p:nvPicPr>
          <p:cNvPr id="5" name="Imagen 4"/>
          <p:cNvPicPr>
            <a:picLocks noChangeAspect="1"/>
          </p:cNvPicPr>
          <p:nvPr/>
        </p:nvPicPr>
        <p:blipFill>
          <a:blip r:embed="rId3"/>
          <a:stretch>
            <a:fillRect/>
          </a:stretch>
        </p:blipFill>
        <p:spPr>
          <a:xfrm>
            <a:off x="5998535" y="3199409"/>
            <a:ext cx="5117892" cy="3468169"/>
          </a:xfrm>
          <a:prstGeom prst="rect">
            <a:avLst/>
          </a:prstGeom>
        </p:spPr>
      </p:pic>
    </p:spTree>
    <p:extLst>
      <p:ext uri="{BB962C8B-B14F-4D97-AF65-F5344CB8AC3E}">
        <p14:creationId xmlns:p14="http://schemas.microsoft.com/office/powerpoint/2010/main" val="13239877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rgbClr val="C00000"/>
                </a:solidFill>
              </a:rPr>
              <a:t>¿Por qué es necesaria la reforma de la CE?</a:t>
            </a:r>
            <a:endParaRPr lang="es-ES" dirty="0">
              <a:solidFill>
                <a:srgbClr val="C00000"/>
              </a:solidFill>
            </a:endParaRPr>
          </a:p>
        </p:txBody>
      </p:sp>
      <p:sp>
        <p:nvSpPr>
          <p:cNvPr id="3" name="Marcador de contenido 2"/>
          <p:cNvSpPr>
            <a:spLocks noGrp="1"/>
          </p:cNvSpPr>
          <p:nvPr>
            <p:ph idx="1"/>
          </p:nvPr>
        </p:nvSpPr>
        <p:spPr>
          <a:xfrm>
            <a:off x="1109271" y="4931763"/>
            <a:ext cx="10515600" cy="2871124"/>
          </a:xfrm>
        </p:spPr>
        <p:txBody>
          <a:bodyPr>
            <a:normAutofit/>
          </a:bodyPr>
          <a:lstStyle/>
          <a:p>
            <a:pPr marL="0" indent="0">
              <a:buNone/>
            </a:pPr>
            <a:r>
              <a:rPr lang="es-ES" dirty="0" smtClean="0"/>
              <a:t>Existe </a:t>
            </a:r>
            <a:r>
              <a:rPr lang="es-ES" dirty="0"/>
              <a:t>un proceso constituyente en la UE </a:t>
            </a:r>
            <a:r>
              <a:rPr lang="es-ES" dirty="0" smtClean="0"/>
              <a:t>de carácter </a:t>
            </a:r>
            <a:r>
              <a:rPr lang="es-ES" dirty="0" err="1" smtClean="0"/>
              <a:t>federalizante</a:t>
            </a:r>
            <a:r>
              <a:rPr lang="es-ES" dirty="0" smtClean="0"/>
              <a:t> que </a:t>
            </a:r>
            <a:r>
              <a:rPr lang="es-ES" dirty="0"/>
              <a:t>requiere preparar la armadura constitucional </a:t>
            </a:r>
            <a:r>
              <a:rPr lang="es-ES" dirty="0" smtClean="0"/>
              <a:t>necesaria</a:t>
            </a:r>
          </a:p>
        </p:txBody>
      </p:sp>
      <p:pic>
        <p:nvPicPr>
          <p:cNvPr id="4" name="Imagen 3"/>
          <p:cNvPicPr>
            <a:picLocks noChangeAspect="1"/>
          </p:cNvPicPr>
          <p:nvPr/>
        </p:nvPicPr>
        <p:blipFill>
          <a:blip r:embed="rId2"/>
          <a:stretch>
            <a:fillRect/>
          </a:stretch>
        </p:blipFill>
        <p:spPr>
          <a:xfrm>
            <a:off x="5853226" y="2075357"/>
            <a:ext cx="5264479" cy="2471737"/>
          </a:xfrm>
          <a:prstGeom prst="rect">
            <a:avLst/>
          </a:prstGeom>
        </p:spPr>
      </p:pic>
      <p:sp>
        <p:nvSpPr>
          <p:cNvPr id="5" name="CuadroTexto 4"/>
          <p:cNvSpPr txBox="1"/>
          <p:nvPr/>
        </p:nvSpPr>
        <p:spPr>
          <a:xfrm>
            <a:off x="838200" y="1823543"/>
            <a:ext cx="4543269" cy="2554545"/>
          </a:xfrm>
          <a:prstGeom prst="rect">
            <a:avLst/>
          </a:prstGeom>
          <a:noFill/>
        </p:spPr>
        <p:txBody>
          <a:bodyPr wrap="square" rtlCol="0">
            <a:spAutoFit/>
          </a:bodyPr>
          <a:lstStyle/>
          <a:p>
            <a:pPr marL="514350" indent="-514350">
              <a:buFont typeface="+mj-lt"/>
              <a:buAutoNum type="arabicPeriod" startAt="3"/>
            </a:pPr>
            <a:r>
              <a:rPr lang="es-ES" sz="3200" dirty="0"/>
              <a:t>La pertenencia </a:t>
            </a:r>
            <a:r>
              <a:rPr lang="es-ES" sz="3200" dirty="0" smtClean="0"/>
              <a:t>de España a </a:t>
            </a:r>
            <a:r>
              <a:rPr lang="es-ES" sz="3200" dirty="0"/>
              <a:t>Europa, </a:t>
            </a:r>
            <a:r>
              <a:rPr lang="es-ES" sz="3200" dirty="0" smtClean="0"/>
              <a:t>que nos afecta de modo creciente no se plasma explícitamente en la CE</a:t>
            </a:r>
            <a:endParaRPr lang="es-ES" sz="3200" dirty="0"/>
          </a:p>
        </p:txBody>
      </p:sp>
    </p:spTree>
    <p:extLst>
      <p:ext uri="{BB962C8B-B14F-4D97-AF65-F5344CB8AC3E}">
        <p14:creationId xmlns:p14="http://schemas.microsoft.com/office/powerpoint/2010/main" val="34058590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544</TotalTime>
  <Words>1320</Words>
  <Application>Microsoft Office PowerPoint</Application>
  <PresentationFormat>Panorámica</PresentationFormat>
  <Paragraphs>97</Paragraphs>
  <Slides>21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21</vt:i4>
      </vt:variant>
    </vt:vector>
  </HeadingPairs>
  <TitlesOfParts>
    <vt:vector size="25" baseType="lpstr">
      <vt:lpstr>Arial</vt:lpstr>
      <vt:lpstr>Calibri</vt:lpstr>
      <vt:lpstr>Calibri Light</vt:lpstr>
      <vt:lpstr>Tema de Office</vt:lpstr>
      <vt:lpstr>Reforma de la Constitución</vt:lpstr>
      <vt:lpstr>La Constitución…</vt:lpstr>
      <vt:lpstr>Presentación de PowerPoint</vt:lpstr>
      <vt:lpstr>Contexto de la Constitución de 1978</vt:lpstr>
      <vt:lpstr>¿Qué consiguió la Constitución Española de 1978?</vt:lpstr>
      <vt:lpstr>Presentación de PowerPoint</vt:lpstr>
      <vt:lpstr>¿Por qué es necesaria la reforma de la CE?</vt:lpstr>
      <vt:lpstr>¿Por qué es necesaria la reforma de la CE?</vt:lpstr>
      <vt:lpstr>¿Por qué es necesaria la reforma de la CE?</vt:lpstr>
      <vt:lpstr>¿Por qué es necesaria la reforma de la CE?</vt:lpstr>
      <vt:lpstr>¿Por qué es necesaria la reforma de la CE?</vt:lpstr>
      <vt:lpstr>Presentación de PowerPoint</vt:lpstr>
      <vt:lpstr>Presentación de PowerPoint</vt:lpstr>
      <vt:lpstr>¿En que sentido hacer las reformas?</vt:lpstr>
      <vt:lpstr>Presentación de PowerPoint</vt:lpstr>
      <vt:lpstr>¿Qué cambiar?</vt:lpstr>
      <vt:lpstr>¿Qué cambiar?</vt:lpstr>
      <vt:lpstr>¿Qué cambiar?</vt:lpstr>
      <vt:lpstr>¿Qué cambiar?</vt:lpstr>
      <vt:lpstr>¿Qué cambiar?</vt:lpstr>
      <vt:lpstr>¿Qué más?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Reforma de la Constitución</dc:title>
  <dc:creator>Mireia Esteva Saló</dc:creator>
  <cp:lastModifiedBy>Mireia Esteva Saló</cp:lastModifiedBy>
  <cp:revision>59</cp:revision>
  <dcterms:created xsi:type="dcterms:W3CDTF">2015-08-20T11:19:02Z</dcterms:created>
  <dcterms:modified xsi:type="dcterms:W3CDTF">2019-11-14T11:45:27Z</dcterms:modified>
</cp:coreProperties>
</file>