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2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F1FD06-A174-F44F-9B05-21A7E9745B1C}" type="datetimeFigureOut">
              <a:rPr lang="en-US" smtClean="0"/>
              <a:pPr/>
              <a:t>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07DE40-850B-5C40-B5C1-131593AF9008}" type="slidenum">
              <a:rPr lang="en-US" smtClean="0"/>
              <a:pPr/>
              <a:t>‹Nº›</a:t>
            </a:fld>
            <a:endParaRPr lang="en-US"/>
          </a:p>
        </p:txBody>
      </p:sp>
    </p:spTree>
    <p:extLst>
      <p:ext uri="{BB962C8B-B14F-4D97-AF65-F5344CB8AC3E}">
        <p14:creationId xmlns:p14="http://schemas.microsoft.com/office/powerpoint/2010/main" val="2348777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F1FD06-A174-F44F-9B05-21A7E9745B1C}" type="datetimeFigureOut">
              <a:rPr lang="en-US" smtClean="0"/>
              <a:pPr/>
              <a:t>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07DE40-850B-5C40-B5C1-131593AF9008}" type="slidenum">
              <a:rPr lang="en-US" smtClean="0"/>
              <a:pPr/>
              <a:t>‹Nº›</a:t>
            </a:fld>
            <a:endParaRPr lang="en-US"/>
          </a:p>
        </p:txBody>
      </p:sp>
    </p:spTree>
    <p:extLst>
      <p:ext uri="{BB962C8B-B14F-4D97-AF65-F5344CB8AC3E}">
        <p14:creationId xmlns:p14="http://schemas.microsoft.com/office/powerpoint/2010/main" val="93186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F1FD06-A174-F44F-9B05-21A7E9745B1C}" type="datetimeFigureOut">
              <a:rPr lang="en-US" smtClean="0"/>
              <a:pPr/>
              <a:t>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07DE40-850B-5C40-B5C1-131593AF9008}" type="slidenum">
              <a:rPr lang="en-US" smtClean="0"/>
              <a:pPr/>
              <a:t>‹Nº›</a:t>
            </a:fld>
            <a:endParaRPr lang="en-US"/>
          </a:p>
        </p:txBody>
      </p:sp>
    </p:spTree>
    <p:extLst>
      <p:ext uri="{BB962C8B-B14F-4D97-AF65-F5344CB8AC3E}">
        <p14:creationId xmlns:p14="http://schemas.microsoft.com/office/powerpoint/2010/main" val="269487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F1FD06-A174-F44F-9B05-21A7E9745B1C}" type="datetimeFigureOut">
              <a:rPr lang="en-US" smtClean="0"/>
              <a:pPr/>
              <a:t>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07DE40-850B-5C40-B5C1-131593AF9008}" type="slidenum">
              <a:rPr lang="en-US" smtClean="0"/>
              <a:pPr/>
              <a:t>‹Nº›</a:t>
            </a:fld>
            <a:endParaRPr lang="en-US"/>
          </a:p>
        </p:txBody>
      </p:sp>
    </p:spTree>
    <p:extLst>
      <p:ext uri="{BB962C8B-B14F-4D97-AF65-F5344CB8AC3E}">
        <p14:creationId xmlns:p14="http://schemas.microsoft.com/office/powerpoint/2010/main" val="395548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F1FD06-A174-F44F-9B05-21A7E9745B1C}" type="datetimeFigureOut">
              <a:rPr lang="en-US" smtClean="0"/>
              <a:pPr/>
              <a:t>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07DE40-850B-5C40-B5C1-131593AF9008}" type="slidenum">
              <a:rPr lang="en-US" smtClean="0"/>
              <a:pPr/>
              <a:t>‹Nº›</a:t>
            </a:fld>
            <a:endParaRPr lang="en-US"/>
          </a:p>
        </p:txBody>
      </p:sp>
    </p:spTree>
    <p:extLst>
      <p:ext uri="{BB962C8B-B14F-4D97-AF65-F5344CB8AC3E}">
        <p14:creationId xmlns:p14="http://schemas.microsoft.com/office/powerpoint/2010/main" val="267293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F1FD06-A174-F44F-9B05-21A7E9745B1C}" type="datetimeFigureOut">
              <a:rPr lang="en-US" smtClean="0"/>
              <a:pPr/>
              <a:t>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907DE40-850B-5C40-B5C1-131593AF9008}" type="slidenum">
              <a:rPr lang="en-US" smtClean="0"/>
              <a:pPr/>
              <a:t>‹Nº›</a:t>
            </a:fld>
            <a:endParaRPr lang="en-US"/>
          </a:p>
        </p:txBody>
      </p:sp>
    </p:spTree>
    <p:extLst>
      <p:ext uri="{BB962C8B-B14F-4D97-AF65-F5344CB8AC3E}">
        <p14:creationId xmlns:p14="http://schemas.microsoft.com/office/powerpoint/2010/main" val="309676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1F1FD06-A174-F44F-9B05-21A7E9745B1C}" type="datetimeFigureOut">
              <a:rPr lang="en-US" smtClean="0"/>
              <a:pPr/>
              <a:t>2/3/2016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907DE40-850B-5C40-B5C1-131593AF9008}" type="slidenum">
              <a:rPr lang="en-US" smtClean="0"/>
              <a:pPr/>
              <a:t>‹Nº›</a:t>
            </a:fld>
            <a:endParaRPr lang="en-US"/>
          </a:p>
        </p:txBody>
      </p:sp>
    </p:spTree>
    <p:extLst>
      <p:ext uri="{BB962C8B-B14F-4D97-AF65-F5344CB8AC3E}">
        <p14:creationId xmlns:p14="http://schemas.microsoft.com/office/powerpoint/2010/main" val="102844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1F1FD06-A174-F44F-9B05-21A7E9745B1C}" type="datetimeFigureOut">
              <a:rPr lang="en-US" smtClean="0"/>
              <a:pPr/>
              <a:t>2/3/2016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907DE40-850B-5C40-B5C1-131593AF9008}" type="slidenum">
              <a:rPr lang="en-US" smtClean="0"/>
              <a:pPr/>
              <a:t>‹Nº›</a:t>
            </a:fld>
            <a:endParaRPr lang="en-US"/>
          </a:p>
        </p:txBody>
      </p:sp>
    </p:spTree>
    <p:extLst>
      <p:ext uri="{BB962C8B-B14F-4D97-AF65-F5344CB8AC3E}">
        <p14:creationId xmlns:p14="http://schemas.microsoft.com/office/powerpoint/2010/main" val="249487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1F1FD06-A174-F44F-9B05-21A7E9745B1C}" type="datetimeFigureOut">
              <a:rPr lang="en-US" smtClean="0"/>
              <a:pPr/>
              <a:t>2/3/2016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907DE40-850B-5C40-B5C1-131593AF9008}" type="slidenum">
              <a:rPr lang="en-US" smtClean="0"/>
              <a:pPr/>
              <a:t>‹Nº›</a:t>
            </a:fld>
            <a:endParaRPr lang="en-US"/>
          </a:p>
        </p:txBody>
      </p:sp>
    </p:spTree>
    <p:extLst>
      <p:ext uri="{BB962C8B-B14F-4D97-AF65-F5344CB8AC3E}">
        <p14:creationId xmlns:p14="http://schemas.microsoft.com/office/powerpoint/2010/main" val="3694193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F1FD06-A174-F44F-9B05-21A7E9745B1C}" type="datetimeFigureOut">
              <a:rPr lang="en-US" smtClean="0"/>
              <a:pPr/>
              <a:t>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907DE40-850B-5C40-B5C1-131593AF9008}" type="slidenum">
              <a:rPr lang="en-US" smtClean="0"/>
              <a:pPr/>
              <a:t>‹Nº›</a:t>
            </a:fld>
            <a:endParaRPr lang="en-US"/>
          </a:p>
        </p:txBody>
      </p:sp>
    </p:spTree>
    <p:extLst>
      <p:ext uri="{BB962C8B-B14F-4D97-AF65-F5344CB8AC3E}">
        <p14:creationId xmlns:p14="http://schemas.microsoft.com/office/powerpoint/2010/main" val="259421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F1FD06-A174-F44F-9B05-21A7E9745B1C}" type="datetimeFigureOut">
              <a:rPr lang="en-US" smtClean="0"/>
              <a:pPr/>
              <a:t>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907DE40-850B-5C40-B5C1-131593AF9008}" type="slidenum">
              <a:rPr lang="en-US" smtClean="0"/>
              <a:pPr/>
              <a:t>‹Nº›</a:t>
            </a:fld>
            <a:endParaRPr lang="en-US"/>
          </a:p>
        </p:txBody>
      </p:sp>
    </p:spTree>
    <p:extLst>
      <p:ext uri="{BB962C8B-B14F-4D97-AF65-F5344CB8AC3E}">
        <p14:creationId xmlns:p14="http://schemas.microsoft.com/office/powerpoint/2010/main" val="271906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capçalera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1341120"/>
          </a:xfrm>
          <a:prstGeom prst="rect">
            <a:avLst/>
          </a:prstGeom>
        </p:spPr>
      </p:pic>
      <p:sp>
        <p:nvSpPr>
          <p:cNvPr id="8" name="TextBox 7"/>
          <p:cNvSpPr txBox="1"/>
          <p:nvPr userDrawn="1"/>
        </p:nvSpPr>
        <p:spPr>
          <a:xfrm>
            <a:off x="5660250" y="716175"/>
            <a:ext cx="2637314" cy="430887"/>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ca-ES" sz="1100" b="0" dirty="0" smtClean="0">
                <a:solidFill>
                  <a:schemeClr val="tx1">
                    <a:lumMod val="50000"/>
                    <a:lumOff val="50000"/>
                  </a:schemeClr>
                </a:solidFill>
              </a:rPr>
              <a:t>FEDERALISME. Convivència en la diversitat</a:t>
            </a:r>
            <a:endParaRPr lang="en-US" sz="1100" b="0" dirty="0" smtClean="0">
              <a:solidFill>
                <a:schemeClr val="tx1">
                  <a:lumMod val="50000"/>
                  <a:lumOff val="50000"/>
                </a:schemeClr>
              </a:solidFill>
            </a:endParaRPr>
          </a:p>
          <a:p>
            <a:pPr algn="r"/>
            <a:endParaRPr lang="en-US" sz="1100" b="0" dirty="0"/>
          </a:p>
        </p:txBody>
      </p:sp>
    </p:spTree>
    <p:extLst>
      <p:ext uri="{BB962C8B-B14F-4D97-AF65-F5344CB8AC3E}">
        <p14:creationId xmlns:p14="http://schemas.microsoft.com/office/powerpoint/2010/main" val="1261758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federalistesdesquerres.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r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23"/>
            <a:ext cx="9144000" cy="6837433"/>
          </a:xfrm>
          <a:prstGeom prst="rect">
            <a:avLst/>
          </a:prstGeom>
        </p:spPr>
      </p:pic>
      <p:sp>
        <p:nvSpPr>
          <p:cNvPr id="6" name="Rectangle 5"/>
          <p:cNvSpPr/>
          <p:nvPr/>
        </p:nvSpPr>
        <p:spPr>
          <a:xfrm>
            <a:off x="0" y="2556357"/>
            <a:ext cx="9144000" cy="1457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29143" y="2751747"/>
            <a:ext cx="8026694" cy="1070806"/>
          </a:xfrm>
          <a:prstGeom prst="rect">
            <a:avLst/>
          </a:prstGeom>
          <a:noFill/>
        </p:spPr>
        <p:txBody>
          <a:bodyPr wrap="square" rtlCol="0">
            <a:spAutoFit/>
          </a:bodyPr>
          <a:lstStyle/>
          <a:p>
            <a:pPr algn="ctr">
              <a:lnSpc>
                <a:spcPct val="90000"/>
              </a:lnSpc>
            </a:pPr>
            <a:r>
              <a:rPr lang="ca-ES" sz="3500" b="1" dirty="0" smtClean="0">
                <a:solidFill>
                  <a:schemeClr val="tx1">
                    <a:lumMod val="75000"/>
                    <a:lumOff val="25000"/>
                  </a:schemeClr>
                </a:solidFill>
              </a:rPr>
              <a:t>FEDERALISME</a:t>
            </a:r>
            <a:br>
              <a:rPr lang="ca-ES" sz="3500" b="1" dirty="0" smtClean="0">
                <a:solidFill>
                  <a:schemeClr val="tx1">
                    <a:lumMod val="75000"/>
                    <a:lumOff val="25000"/>
                  </a:schemeClr>
                </a:solidFill>
              </a:rPr>
            </a:br>
            <a:r>
              <a:rPr lang="ca-ES" sz="3500" b="1" dirty="0" smtClean="0">
                <a:solidFill>
                  <a:schemeClr val="tx1">
                    <a:lumMod val="75000"/>
                    <a:lumOff val="25000"/>
                  </a:schemeClr>
                </a:solidFill>
              </a:rPr>
              <a:t>Convivència en la diversitat</a:t>
            </a:r>
            <a:endParaRPr lang="en-US" sz="3500" b="1" dirty="0">
              <a:solidFill>
                <a:schemeClr val="tx1">
                  <a:lumMod val="75000"/>
                  <a:lumOff val="25000"/>
                </a:schemeClr>
              </a:solidFill>
            </a:endParaRPr>
          </a:p>
        </p:txBody>
      </p:sp>
      <p:cxnSp>
        <p:nvCxnSpPr>
          <p:cNvPr id="11" name="Straight Connector 10"/>
          <p:cNvCxnSpPr/>
          <p:nvPr/>
        </p:nvCxnSpPr>
        <p:spPr>
          <a:xfrm>
            <a:off x="0" y="3948516"/>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2629630"/>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102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a_fe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61" y="1548411"/>
            <a:ext cx="7528078" cy="4655272"/>
          </a:xfrm>
          <a:prstGeom prst="rect">
            <a:avLst/>
          </a:prstGeom>
        </p:spPr>
      </p:pic>
    </p:spTree>
    <p:extLst>
      <p:ext uri="{BB962C8B-B14F-4D97-AF65-F5344CB8AC3E}">
        <p14:creationId xmlns:p14="http://schemas.microsoft.com/office/powerpoint/2010/main" val="1815748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89644" y="2417956"/>
            <a:ext cx="7538255" cy="3191378"/>
          </a:xfrm>
        </p:spPr>
        <p:txBody>
          <a:bodyPr/>
          <a:lstStyle/>
          <a:p>
            <a:pPr marL="0" indent="0" algn="just">
              <a:lnSpc>
                <a:spcPct val="90000"/>
              </a:lnSpc>
              <a:spcBef>
                <a:spcPts val="1200"/>
              </a:spcBef>
              <a:buNone/>
            </a:pPr>
            <a:r>
              <a:rPr lang="ca-ES" sz="2500" dirty="0" smtClean="0">
                <a:solidFill>
                  <a:srgbClr val="595959"/>
                </a:solidFill>
              </a:rPr>
              <a:t>L’estat-nació està obsolet per fer front als grans reptes col·lectius del segle XXI:</a:t>
            </a:r>
          </a:p>
          <a:p>
            <a:pPr lvl="1" algn="just">
              <a:lnSpc>
                <a:spcPct val="70000"/>
              </a:lnSpc>
              <a:spcBef>
                <a:spcPts val="1200"/>
              </a:spcBef>
              <a:buFont typeface="Arial"/>
              <a:buChar char="•"/>
            </a:pPr>
            <a:r>
              <a:rPr lang="ca-ES" sz="2500" dirty="0" smtClean="0">
                <a:solidFill>
                  <a:srgbClr val="595959"/>
                </a:solidFill>
              </a:rPr>
              <a:t>Desigualtats</a:t>
            </a:r>
          </a:p>
          <a:p>
            <a:pPr lvl="1" algn="just">
              <a:lnSpc>
                <a:spcPct val="70000"/>
              </a:lnSpc>
              <a:spcBef>
                <a:spcPts val="1200"/>
              </a:spcBef>
              <a:buFont typeface="Arial"/>
              <a:buChar char="•"/>
            </a:pPr>
            <a:r>
              <a:rPr lang="ca-ES" sz="2500" dirty="0" smtClean="0">
                <a:solidFill>
                  <a:srgbClr val="595959"/>
                </a:solidFill>
              </a:rPr>
              <a:t>Canvi climàtic</a:t>
            </a:r>
          </a:p>
          <a:p>
            <a:pPr lvl="1" algn="just">
              <a:lnSpc>
                <a:spcPct val="70000"/>
              </a:lnSpc>
              <a:spcBef>
                <a:spcPts val="1200"/>
              </a:spcBef>
              <a:buFont typeface="Arial"/>
              <a:buChar char="•"/>
            </a:pPr>
            <a:r>
              <a:rPr lang="ca-ES" sz="2500" dirty="0" smtClean="0">
                <a:solidFill>
                  <a:srgbClr val="595959"/>
                </a:solidFill>
              </a:rPr>
              <a:t>Inestabilitat financera</a:t>
            </a:r>
          </a:p>
          <a:p>
            <a:pPr marL="0" indent="0" algn="just">
              <a:lnSpc>
                <a:spcPct val="90000"/>
              </a:lnSpc>
              <a:spcBef>
                <a:spcPts val="1800"/>
              </a:spcBef>
              <a:buNone/>
            </a:pPr>
            <a:r>
              <a:rPr lang="ca-ES" sz="2500" dirty="0" smtClean="0">
                <a:solidFill>
                  <a:srgbClr val="595959"/>
                </a:solidFill>
              </a:rPr>
              <a:t>Els mercats són globals i cal regular-los i equilibrar-los a l’escala òptima*.</a:t>
            </a:r>
          </a:p>
          <a:p>
            <a:pPr marL="0" indent="0" algn="just">
              <a:lnSpc>
                <a:spcPct val="90000"/>
              </a:lnSpc>
              <a:spcBef>
                <a:spcPts val="1200"/>
              </a:spcBef>
              <a:buNone/>
            </a:pPr>
            <a:r>
              <a:rPr lang="ca-ES" sz="2500" dirty="0" smtClean="0">
                <a:solidFill>
                  <a:srgbClr val="595959"/>
                </a:solidFill>
              </a:rPr>
              <a:t>	</a:t>
            </a:r>
          </a:p>
        </p:txBody>
      </p:sp>
      <p:sp>
        <p:nvSpPr>
          <p:cNvPr id="5" name="2 Marcador de contenido"/>
          <p:cNvSpPr txBox="1">
            <a:spLocks/>
          </p:cNvSpPr>
          <p:nvPr/>
        </p:nvSpPr>
        <p:spPr>
          <a:xfrm>
            <a:off x="789644" y="1595689"/>
            <a:ext cx="7538255" cy="6594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90000"/>
              </a:lnSpc>
              <a:buFont typeface="Arial"/>
              <a:buNone/>
            </a:pPr>
            <a:r>
              <a:rPr lang="ca-ES" sz="2700" b="1" dirty="0" smtClean="0">
                <a:solidFill>
                  <a:srgbClr val="DD221D"/>
                </a:solidFill>
              </a:rPr>
              <a:t>Principals reptes del federalisme al segle XXI</a:t>
            </a:r>
            <a:endParaRPr lang="ca-ES" sz="2700" b="1" dirty="0">
              <a:solidFill>
                <a:srgbClr val="DD221D"/>
              </a:solidFill>
            </a:endParaRPr>
          </a:p>
        </p:txBody>
      </p:sp>
      <p:cxnSp>
        <p:nvCxnSpPr>
          <p:cNvPr id="6" name="Straight Connector 5"/>
          <p:cNvCxnSpPr/>
          <p:nvPr/>
        </p:nvCxnSpPr>
        <p:spPr>
          <a:xfrm>
            <a:off x="862910" y="2108590"/>
            <a:ext cx="738358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59394" y="5975690"/>
            <a:ext cx="7937146" cy="5047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89644" y="6048962"/>
            <a:ext cx="7538255" cy="553998"/>
          </a:xfrm>
          <a:prstGeom prst="rect">
            <a:avLst/>
          </a:prstGeom>
          <a:noFill/>
        </p:spPr>
        <p:txBody>
          <a:bodyPr wrap="square" rtlCol="0">
            <a:spAutoFit/>
          </a:bodyPr>
          <a:lstStyle/>
          <a:p>
            <a:r>
              <a:rPr lang="ca-ES" sz="1500" dirty="0" smtClean="0">
                <a:solidFill>
                  <a:srgbClr val="595959"/>
                </a:solidFill>
              </a:rPr>
              <a:t>*El Trilema de </a:t>
            </a:r>
            <a:r>
              <a:rPr lang="ca-ES" sz="1500" dirty="0" err="1" smtClean="0">
                <a:solidFill>
                  <a:srgbClr val="595959"/>
                </a:solidFill>
              </a:rPr>
              <a:t>Rodrik</a:t>
            </a:r>
            <a:r>
              <a:rPr lang="ca-ES" sz="1500" dirty="0" smtClean="0">
                <a:solidFill>
                  <a:srgbClr val="595959"/>
                </a:solidFill>
              </a:rPr>
              <a:t> ens planteja un esquema amb només dos vèrtex compatibles.</a:t>
            </a:r>
          </a:p>
          <a:p>
            <a:endParaRPr lang="en-US" sz="1500" dirty="0"/>
          </a:p>
        </p:txBody>
      </p:sp>
    </p:spTree>
    <p:extLst>
      <p:ext uri="{BB962C8B-B14F-4D97-AF65-F5344CB8AC3E}">
        <p14:creationId xmlns:p14="http://schemas.microsoft.com/office/powerpoint/2010/main" val="2083368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3 Imagen" descr="a1f1.jpg"/>
          <p:cNvPicPr>
            <a:picLocks noChangeAspect="1"/>
          </p:cNvPicPr>
          <p:nvPr/>
        </p:nvPicPr>
        <p:blipFill>
          <a:blip r:embed="rId2" cstate="print"/>
          <a:stretch>
            <a:fillRect/>
          </a:stretch>
        </p:blipFill>
        <p:spPr>
          <a:xfrm>
            <a:off x="1696739" y="2281597"/>
            <a:ext cx="5263528" cy="3205608"/>
          </a:xfrm>
          <a:prstGeom prst="rect">
            <a:avLst/>
          </a:prstGeom>
        </p:spPr>
      </p:pic>
      <p:sp>
        <p:nvSpPr>
          <p:cNvPr id="5" name="Rectangle 4"/>
          <p:cNvSpPr/>
          <p:nvPr/>
        </p:nvSpPr>
        <p:spPr>
          <a:xfrm>
            <a:off x="846629" y="1497993"/>
            <a:ext cx="7416144" cy="4770783"/>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287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89644" y="2417956"/>
            <a:ext cx="7538255" cy="3191378"/>
          </a:xfrm>
        </p:spPr>
        <p:txBody>
          <a:bodyPr/>
          <a:lstStyle/>
          <a:p>
            <a:pPr marL="0" indent="0" algn="just">
              <a:buNone/>
            </a:pPr>
            <a:r>
              <a:rPr lang="ca-ES" sz="2500" dirty="0" smtClean="0">
                <a:solidFill>
                  <a:srgbClr val="595959"/>
                </a:solidFill>
              </a:rPr>
              <a:t>La Unió Europea (UE) ha permès:</a:t>
            </a:r>
          </a:p>
          <a:p>
            <a:pPr lvl="1" algn="just">
              <a:spcBef>
                <a:spcPts val="1704"/>
              </a:spcBef>
            </a:pPr>
            <a:r>
              <a:rPr lang="ca-ES" sz="2100" dirty="0" smtClean="0">
                <a:solidFill>
                  <a:srgbClr val="595959"/>
                </a:solidFill>
              </a:rPr>
              <a:t>La pau entre vells enemics: històricament, Europa ha viscut de manera calamitosa la fragmentació i els enfrontaments nacionalistes.</a:t>
            </a:r>
          </a:p>
          <a:p>
            <a:pPr lvl="1" algn="just">
              <a:spcBef>
                <a:spcPts val="1704"/>
              </a:spcBef>
            </a:pPr>
            <a:r>
              <a:rPr lang="ca-ES" sz="2100" dirty="0" smtClean="0">
                <a:solidFill>
                  <a:srgbClr val="595959"/>
                </a:solidFill>
              </a:rPr>
              <a:t>La lliure circulació de capitals, persones i mercaderies, i una moneda única, l’euro.</a:t>
            </a:r>
          </a:p>
          <a:p>
            <a:pPr lvl="1" algn="just">
              <a:spcBef>
                <a:spcPts val="1704"/>
              </a:spcBef>
            </a:pPr>
            <a:r>
              <a:rPr lang="ca-ES" sz="2100" dirty="0" smtClean="0">
                <a:solidFill>
                  <a:srgbClr val="595959"/>
                </a:solidFill>
              </a:rPr>
              <a:t>L’aparició d’un </a:t>
            </a:r>
            <a:r>
              <a:rPr lang="ca-ES" sz="2100" i="1" dirty="0" err="1" smtClean="0">
                <a:solidFill>
                  <a:srgbClr val="595959"/>
                </a:solidFill>
              </a:rPr>
              <a:t>demos</a:t>
            </a:r>
            <a:r>
              <a:rPr lang="ca-ES" sz="2100" dirty="0" smtClean="0">
                <a:solidFill>
                  <a:srgbClr val="595959"/>
                </a:solidFill>
              </a:rPr>
              <a:t> -comunitat política- europeu.</a:t>
            </a:r>
          </a:p>
        </p:txBody>
      </p:sp>
      <p:sp>
        <p:nvSpPr>
          <p:cNvPr id="5" name="2 Marcador de contenido"/>
          <p:cNvSpPr txBox="1">
            <a:spLocks/>
          </p:cNvSpPr>
          <p:nvPr/>
        </p:nvSpPr>
        <p:spPr>
          <a:xfrm>
            <a:off x="789644" y="1595689"/>
            <a:ext cx="7538255" cy="6594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90000"/>
              </a:lnSpc>
              <a:buFont typeface="Arial"/>
              <a:buNone/>
            </a:pPr>
            <a:r>
              <a:rPr lang="en-US" sz="2700" b="1" dirty="0" smtClean="0">
                <a:solidFill>
                  <a:srgbClr val="DD221D"/>
                </a:solidFill>
              </a:rPr>
              <a:t>C</a:t>
            </a:r>
            <a:r>
              <a:rPr lang="ca-ES" sz="2700" b="1" dirty="0" err="1" smtClean="0">
                <a:solidFill>
                  <a:srgbClr val="DD221D"/>
                </a:solidFill>
              </a:rPr>
              <a:t>ap</a:t>
            </a:r>
            <a:r>
              <a:rPr lang="ca-ES" sz="2700" b="1" dirty="0" smtClean="0">
                <a:solidFill>
                  <a:srgbClr val="DD221D"/>
                </a:solidFill>
              </a:rPr>
              <a:t> a una Europa federal</a:t>
            </a:r>
            <a:endParaRPr lang="ca-ES" sz="2700" b="1" dirty="0">
              <a:solidFill>
                <a:srgbClr val="DD221D"/>
              </a:solidFill>
            </a:endParaRPr>
          </a:p>
        </p:txBody>
      </p:sp>
      <p:cxnSp>
        <p:nvCxnSpPr>
          <p:cNvPr id="6" name="Straight Connector 5"/>
          <p:cNvCxnSpPr/>
          <p:nvPr/>
        </p:nvCxnSpPr>
        <p:spPr>
          <a:xfrm>
            <a:off x="862910" y="2108590"/>
            <a:ext cx="738358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500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89644" y="2833159"/>
            <a:ext cx="7538255" cy="3191378"/>
          </a:xfrm>
        </p:spPr>
        <p:txBody>
          <a:bodyPr/>
          <a:lstStyle/>
          <a:p>
            <a:pPr marL="0" indent="0" algn="just">
              <a:buNone/>
            </a:pPr>
            <a:r>
              <a:rPr lang="ca-ES" sz="2800" dirty="0" smtClean="0">
                <a:solidFill>
                  <a:srgbClr val="595959"/>
                </a:solidFill>
              </a:rPr>
              <a:t>Cal, tanmateix:</a:t>
            </a:r>
            <a:endParaRPr lang="ca-ES" sz="2500" dirty="0" smtClean="0">
              <a:solidFill>
                <a:srgbClr val="595959"/>
              </a:solidFill>
            </a:endParaRPr>
          </a:p>
          <a:p>
            <a:pPr lvl="1" algn="just">
              <a:spcBef>
                <a:spcPts val="1704"/>
              </a:spcBef>
            </a:pPr>
            <a:r>
              <a:rPr lang="ca-ES" sz="2100" dirty="0" smtClean="0">
                <a:solidFill>
                  <a:srgbClr val="595959"/>
                </a:solidFill>
              </a:rPr>
              <a:t>Aprofundir en un sistema de </a:t>
            </a:r>
            <a:r>
              <a:rPr lang="ca-ES" sz="2100" dirty="0" err="1" smtClean="0">
                <a:solidFill>
                  <a:srgbClr val="595959"/>
                </a:solidFill>
              </a:rPr>
              <a:t>governança</a:t>
            </a:r>
            <a:r>
              <a:rPr lang="ca-ES" sz="2100" dirty="0" smtClean="0">
                <a:solidFill>
                  <a:srgbClr val="595959"/>
                </a:solidFill>
              </a:rPr>
              <a:t> comuna, amb la implicació i la participació del conjunt de la ciutadania europea.</a:t>
            </a:r>
          </a:p>
          <a:p>
            <a:pPr lvl="1" algn="just">
              <a:spcBef>
                <a:spcPts val="1704"/>
              </a:spcBef>
            </a:pPr>
            <a:r>
              <a:rPr lang="ca-ES" sz="2100" dirty="0" smtClean="0">
                <a:solidFill>
                  <a:srgbClr val="595959"/>
                </a:solidFill>
              </a:rPr>
              <a:t>Sotmetre al control democràtic les polítiques econòmiques i la moneda única.</a:t>
            </a:r>
          </a:p>
          <a:p>
            <a:pPr lvl="1" algn="just">
              <a:spcBef>
                <a:spcPts val="1704"/>
              </a:spcBef>
            </a:pPr>
            <a:r>
              <a:rPr lang="ca-ES" sz="2100" dirty="0" smtClean="0">
                <a:solidFill>
                  <a:srgbClr val="595959"/>
                </a:solidFill>
              </a:rPr>
              <a:t>Superar la fragmentació legal, fiscal i política entre estats.</a:t>
            </a:r>
          </a:p>
        </p:txBody>
      </p:sp>
      <p:pic>
        <p:nvPicPr>
          <p:cNvPr id="5" name="6 Imagen" descr="cap_blog.jpg"/>
          <p:cNvPicPr>
            <a:picLocks noChangeAspect="1"/>
          </p:cNvPicPr>
          <p:nvPr/>
        </p:nvPicPr>
        <p:blipFill>
          <a:blip r:embed="rId2" cstate="print"/>
          <a:stretch>
            <a:fillRect/>
          </a:stretch>
        </p:blipFill>
        <p:spPr>
          <a:xfrm>
            <a:off x="0" y="1042203"/>
            <a:ext cx="9144000" cy="1390275"/>
          </a:xfrm>
          <a:prstGeom prst="rect">
            <a:avLst/>
          </a:prstGeom>
        </p:spPr>
      </p:pic>
    </p:spTree>
    <p:extLst>
      <p:ext uri="{BB962C8B-B14F-4D97-AF65-F5344CB8AC3E}">
        <p14:creationId xmlns:p14="http://schemas.microsoft.com/office/powerpoint/2010/main" val="2985077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89644" y="2417956"/>
            <a:ext cx="7538255" cy="3191378"/>
          </a:xfrm>
        </p:spPr>
        <p:txBody>
          <a:bodyPr/>
          <a:lstStyle/>
          <a:p>
            <a:pPr marL="0" indent="0" algn="just">
              <a:buNone/>
            </a:pPr>
            <a:r>
              <a:rPr lang="ca-ES" sz="2500" dirty="0" smtClean="0">
                <a:solidFill>
                  <a:srgbClr val="595959"/>
                </a:solidFill>
              </a:rPr>
              <a:t>El federalisme espanyol arrenca a principis del segle XIX dins el republicanisme, abraçant les idees de reforma democràtica, laica i social, per adquirir perfils propis com a proposta d’organització territorial a partir de l’obra de Francisco Garrido (1821-1883) i sobretot , Francesc Pi i Margall (1824-1901)</a:t>
            </a:r>
            <a:endParaRPr lang="ca-ES" sz="2500" dirty="0">
              <a:solidFill>
                <a:srgbClr val="595959"/>
              </a:solidFill>
            </a:endParaRPr>
          </a:p>
        </p:txBody>
      </p:sp>
      <p:sp>
        <p:nvSpPr>
          <p:cNvPr id="5" name="2 Marcador de contenido"/>
          <p:cNvSpPr txBox="1">
            <a:spLocks/>
          </p:cNvSpPr>
          <p:nvPr/>
        </p:nvSpPr>
        <p:spPr>
          <a:xfrm>
            <a:off x="789644" y="1595689"/>
            <a:ext cx="7538255" cy="6594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90000"/>
              </a:lnSpc>
              <a:buFont typeface="Arial"/>
              <a:buNone/>
            </a:pPr>
            <a:r>
              <a:rPr lang="ca-ES" sz="2700" b="1" dirty="0" smtClean="0">
                <a:solidFill>
                  <a:srgbClr val="DD221D"/>
                </a:solidFill>
              </a:rPr>
              <a:t>El federalisme a Espanya</a:t>
            </a:r>
            <a:endParaRPr lang="ca-ES" sz="2700" b="1" dirty="0">
              <a:solidFill>
                <a:srgbClr val="DD221D"/>
              </a:solidFill>
            </a:endParaRPr>
          </a:p>
        </p:txBody>
      </p:sp>
      <p:cxnSp>
        <p:nvCxnSpPr>
          <p:cNvPr id="6" name="Straight Connector 5"/>
          <p:cNvCxnSpPr/>
          <p:nvPr/>
        </p:nvCxnSpPr>
        <p:spPr>
          <a:xfrm>
            <a:off x="862910" y="2108590"/>
            <a:ext cx="738358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454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73365" y="2710164"/>
            <a:ext cx="7538253" cy="2915452"/>
          </a:xfrm>
        </p:spPr>
        <p:txBody>
          <a:bodyPr/>
          <a:lstStyle/>
          <a:p>
            <a:pPr marL="0" indent="0" algn="just">
              <a:lnSpc>
                <a:spcPct val="90000"/>
              </a:lnSpc>
              <a:spcBef>
                <a:spcPts val="2400"/>
              </a:spcBef>
              <a:buNone/>
            </a:pPr>
            <a:r>
              <a:rPr lang="ca-ES" sz="2500" dirty="0" smtClean="0">
                <a:solidFill>
                  <a:srgbClr val="595959"/>
                </a:solidFill>
              </a:rPr>
              <a:t>Les idees federalistes van ser importants en el catalanisme de Valentí Almirall i a les forces del moviment obrer associades al socialisme i l’anarquisme. </a:t>
            </a:r>
          </a:p>
          <a:p>
            <a:pPr marL="0" indent="0" algn="just">
              <a:lnSpc>
                <a:spcPct val="90000"/>
              </a:lnSpc>
              <a:spcBef>
                <a:spcPts val="2400"/>
              </a:spcBef>
              <a:buNone/>
            </a:pPr>
            <a:r>
              <a:rPr lang="ca-ES" sz="2500" dirty="0" smtClean="0">
                <a:solidFill>
                  <a:srgbClr val="595959"/>
                </a:solidFill>
              </a:rPr>
              <a:t>Durant la Segona República, les idees federals van tenir també una poderosa influència sobre el catalanisme i l’esquerra.</a:t>
            </a:r>
          </a:p>
          <a:p>
            <a:pPr marL="0" indent="0">
              <a:lnSpc>
                <a:spcPct val="90000"/>
              </a:lnSpc>
              <a:spcBef>
                <a:spcPts val="2400"/>
              </a:spcBef>
              <a:buNone/>
            </a:pPr>
            <a:endParaRPr lang="ca-ES" sz="2500" dirty="0">
              <a:solidFill>
                <a:srgbClr val="595959"/>
              </a:solidFill>
            </a:endParaRPr>
          </a:p>
        </p:txBody>
      </p:sp>
      <p:pic>
        <p:nvPicPr>
          <p:cNvPr id="5" name="5 Imagen" descr="cap_fed_esp.jpg"/>
          <p:cNvPicPr>
            <a:picLocks noChangeAspect="1"/>
          </p:cNvPicPr>
          <p:nvPr/>
        </p:nvPicPr>
        <p:blipFill>
          <a:blip r:embed="rId2" cstate="print"/>
          <a:stretch>
            <a:fillRect/>
          </a:stretch>
        </p:blipFill>
        <p:spPr>
          <a:xfrm>
            <a:off x="0" y="1015253"/>
            <a:ext cx="9144000" cy="1158240"/>
          </a:xfrm>
          <a:prstGeom prst="rect">
            <a:avLst/>
          </a:prstGeom>
        </p:spPr>
      </p:pic>
    </p:spTree>
    <p:extLst>
      <p:ext uri="{BB962C8B-B14F-4D97-AF65-F5344CB8AC3E}">
        <p14:creationId xmlns:p14="http://schemas.microsoft.com/office/powerpoint/2010/main" val="3154603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89644" y="2417956"/>
            <a:ext cx="7538255" cy="3191378"/>
          </a:xfrm>
        </p:spPr>
        <p:txBody>
          <a:bodyPr/>
          <a:lstStyle/>
          <a:p>
            <a:pPr marL="0" indent="0" algn="just">
              <a:lnSpc>
                <a:spcPct val="90000"/>
              </a:lnSpc>
              <a:spcBef>
                <a:spcPts val="1800"/>
              </a:spcBef>
              <a:buNone/>
            </a:pPr>
            <a:r>
              <a:rPr lang="ca-ES" sz="2500" dirty="0" smtClean="0">
                <a:solidFill>
                  <a:srgbClr val="595959"/>
                </a:solidFill>
              </a:rPr>
              <a:t>És una </a:t>
            </a:r>
            <a:r>
              <a:rPr lang="ca-ES" sz="2500" dirty="0" smtClean="0">
                <a:solidFill>
                  <a:srgbClr val="595959"/>
                </a:solidFill>
                <a:hlinkClick r:id="rId2"/>
              </a:rPr>
              <a:t>associació</a:t>
            </a:r>
            <a:r>
              <a:rPr lang="ca-ES" sz="2500" dirty="0" smtClean="0">
                <a:solidFill>
                  <a:srgbClr val="595959"/>
                </a:solidFill>
              </a:rPr>
              <a:t> que té el seu origen a finals del 2012, en veure la necessitat d’obrir un espai federalista a Catalunya davant l’escenari posterior a la Diada i la convocatòria d’eleccions anticipades.</a:t>
            </a:r>
          </a:p>
          <a:p>
            <a:pPr marL="0" indent="0" algn="just">
              <a:lnSpc>
                <a:spcPct val="90000"/>
              </a:lnSpc>
              <a:spcBef>
                <a:spcPts val="1800"/>
              </a:spcBef>
              <a:buNone/>
            </a:pPr>
            <a:r>
              <a:rPr lang="ca-ES" sz="2500" dirty="0" smtClean="0">
                <a:solidFill>
                  <a:srgbClr val="595959"/>
                </a:solidFill>
              </a:rPr>
              <a:t>Som federalistes perquè:</a:t>
            </a:r>
          </a:p>
          <a:p>
            <a:pPr lvl="1" algn="just">
              <a:lnSpc>
                <a:spcPct val="90000"/>
              </a:lnSpc>
              <a:spcBef>
                <a:spcPts val="1800"/>
              </a:spcBef>
            </a:pPr>
            <a:r>
              <a:rPr lang="ca-ES" sz="2500" dirty="0" smtClean="0">
                <a:solidFill>
                  <a:srgbClr val="595959"/>
                </a:solidFill>
              </a:rPr>
              <a:t>El plantejament federal s’ajusta als nostres principis de llibertat, igualtat, justícia, solidaritat i fraternitat.</a:t>
            </a:r>
          </a:p>
          <a:p>
            <a:pPr marL="0" indent="0" algn="just">
              <a:lnSpc>
                <a:spcPct val="90000"/>
              </a:lnSpc>
              <a:spcBef>
                <a:spcPts val="1800"/>
              </a:spcBef>
              <a:buNone/>
            </a:pPr>
            <a:r>
              <a:rPr lang="es-ES" sz="2500" dirty="0" smtClean="0">
                <a:solidFill>
                  <a:srgbClr val="595959"/>
                </a:solidFill>
              </a:rPr>
              <a:t>	</a:t>
            </a:r>
          </a:p>
        </p:txBody>
      </p:sp>
      <p:sp>
        <p:nvSpPr>
          <p:cNvPr id="5" name="2 Marcador de contenido"/>
          <p:cNvSpPr txBox="1">
            <a:spLocks/>
          </p:cNvSpPr>
          <p:nvPr/>
        </p:nvSpPr>
        <p:spPr>
          <a:xfrm>
            <a:off x="789644" y="1595689"/>
            <a:ext cx="7538255" cy="6594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90000"/>
              </a:lnSpc>
              <a:buFont typeface="Arial"/>
              <a:buNone/>
            </a:pPr>
            <a:r>
              <a:rPr lang="ca-ES" sz="2700" b="1" dirty="0" smtClean="0">
                <a:solidFill>
                  <a:srgbClr val="DD221D"/>
                </a:solidFill>
              </a:rPr>
              <a:t>Federalistes d’esquerres</a:t>
            </a:r>
            <a:endParaRPr lang="ca-ES" sz="2700" b="1" dirty="0">
              <a:solidFill>
                <a:srgbClr val="DD221D"/>
              </a:solidFill>
            </a:endParaRPr>
          </a:p>
        </p:txBody>
      </p:sp>
      <p:cxnSp>
        <p:nvCxnSpPr>
          <p:cNvPr id="6" name="Straight Connector 5"/>
          <p:cNvCxnSpPr/>
          <p:nvPr/>
        </p:nvCxnSpPr>
        <p:spPr>
          <a:xfrm>
            <a:off x="862910" y="2108590"/>
            <a:ext cx="738358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036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773365" y="1749493"/>
            <a:ext cx="7538253" cy="4527423"/>
          </a:xfrm>
        </p:spPr>
        <p:txBody>
          <a:bodyPr/>
          <a:lstStyle/>
          <a:p>
            <a:pPr lvl="1" algn="just"/>
            <a:r>
              <a:rPr lang="ca-ES" sz="2500" dirty="0" smtClean="0">
                <a:solidFill>
                  <a:srgbClr val="595959"/>
                </a:solidFill>
              </a:rPr>
              <a:t>El plantejament federal s’ajusta a un món definit per interdependències creixents i sobiranies compartides.</a:t>
            </a:r>
          </a:p>
          <a:p>
            <a:pPr lvl="1" algn="just"/>
            <a:r>
              <a:rPr lang="ca-ES" sz="2500" dirty="0" smtClean="0">
                <a:solidFill>
                  <a:srgbClr val="595959"/>
                </a:solidFill>
              </a:rPr>
              <a:t>Creiem que identitats diferents no justifiquen aixecar ni barreres ni fronteres entre ciutadans. Podem conviure en un mateix Estat organitzat de forma federal.</a:t>
            </a:r>
          </a:p>
          <a:p>
            <a:pPr lvl="1" algn="just"/>
            <a:r>
              <a:rPr lang="ca-ES" sz="2500" dirty="0" smtClean="0">
                <a:solidFill>
                  <a:srgbClr val="595959"/>
                </a:solidFill>
              </a:rPr>
              <a:t>La solució als problemes de convivència es pot i s’ha de trobar a través del diàleg, la negociació i el pacte, i el federalisme és diàleg, negociació i pacte.</a:t>
            </a:r>
          </a:p>
          <a:p>
            <a:pPr marL="0" indent="0" algn="just">
              <a:buNone/>
            </a:pPr>
            <a:endParaRPr lang="ca-ES" sz="2500" dirty="0">
              <a:solidFill>
                <a:srgbClr val="595959"/>
              </a:solidFill>
            </a:endParaRPr>
          </a:p>
        </p:txBody>
      </p:sp>
    </p:spTree>
    <p:extLst>
      <p:ext uri="{BB962C8B-B14F-4D97-AF65-F5344CB8AC3E}">
        <p14:creationId xmlns:p14="http://schemas.microsoft.com/office/powerpoint/2010/main" val="478413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73365" y="1602950"/>
            <a:ext cx="7538253" cy="4527423"/>
          </a:xfrm>
        </p:spPr>
        <p:txBody>
          <a:bodyPr/>
          <a:lstStyle/>
          <a:p>
            <a:pPr lvl="1" algn="just"/>
            <a:r>
              <a:rPr lang="ca-ES" sz="2500" dirty="0" smtClean="0">
                <a:solidFill>
                  <a:srgbClr val="595959"/>
                </a:solidFill>
              </a:rPr>
              <a:t>Creiem que la independència seria altament perjudicial per a Catalunya, per a Espanya i per a la integració europea.</a:t>
            </a:r>
          </a:p>
          <a:p>
            <a:pPr lvl="1" algn="just"/>
            <a:r>
              <a:rPr lang="ca-ES" sz="2500" dirty="0" smtClean="0">
                <a:solidFill>
                  <a:srgbClr val="595959"/>
                </a:solidFill>
              </a:rPr>
              <a:t>Rebutgem la </a:t>
            </a:r>
            <a:r>
              <a:rPr lang="ca-ES" sz="2500" dirty="0" err="1" smtClean="0">
                <a:solidFill>
                  <a:srgbClr val="595959"/>
                </a:solidFill>
              </a:rPr>
              <a:t>recentralització</a:t>
            </a:r>
            <a:r>
              <a:rPr lang="ca-ES" sz="2500" dirty="0" smtClean="0">
                <a:solidFill>
                  <a:srgbClr val="595959"/>
                </a:solidFill>
              </a:rPr>
              <a:t> iniciada pel Partit Popular i institucions de l’Estat que amenaça el model autonòmic i pretén dur a Espanya al passat.</a:t>
            </a:r>
          </a:p>
          <a:p>
            <a:pPr marL="0" indent="0" algn="just">
              <a:spcBef>
                <a:spcPts val="1824"/>
              </a:spcBef>
              <a:buNone/>
            </a:pPr>
            <a:r>
              <a:rPr lang="ca-ES" sz="2500" dirty="0" smtClean="0">
                <a:solidFill>
                  <a:srgbClr val="595959"/>
                </a:solidFill>
              </a:rPr>
              <a:t>Com a federalistes, volem:</a:t>
            </a:r>
          </a:p>
          <a:p>
            <a:pPr lvl="1" algn="just"/>
            <a:r>
              <a:rPr lang="ca-ES" sz="2500" dirty="0" smtClean="0">
                <a:solidFill>
                  <a:srgbClr val="595959"/>
                </a:solidFill>
              </a:rPr>
              <a:t>Una reforma constitucional que permeti desen-</a:t>
            </a:r>
            <a:r>
              <a:rPr lang="ca-ES" sz="2500" dirty="0" err="1" smtClean="0">
                <a:solidFill>
                  <a:srgbClr val="595959"/>
                </a:solidFill>
              </a:rPr>
              <a:t>volupar</a:t>
            </a:r>
            <a:r>
              <a:rPr lang="ca-ES" sz="2500" dirty="0" smtClean="0">
                <a:solidFill>
                  <a:srgbClr val="595959"/>
                </a:solidFill>
              </a:rPr>
              <a:t> un sistema federal en base als principis de la cooperació, la lleialtat institucional i la solidaritat entre els pobles d’Espanya.</a:t>
            </a:r>
          </a:p>
          <a:p>
            <a:pPr lvl="1" algn="just"/>
            <a:endParaRPr lang="ca-ES" sz="2500" dirty="0" smtClean="0">
              <a:solidFill>
                <a:srgbClr val="595959"/>
              </a:solidFill>
            </a:endParaRPr>
          </a:p>
          <a:p>
            <a:endParaRPr lang="ca-ES" sz="2500" dirty="0">
              <a:solidFill>
                <a:srgbClr val="595959"/>
              </a:solidFill>
            </a:endParaRPr>
          </a:p>
        </p:txBody>
      </p:sp>
    </p:spTree>
    <p:extLst>
      <p:ext uri="{BB962C8B-B14F-4D97-AF65-F5344CB8AC3E}">
        <p14:creationId xmlns:p14="http://schemas.microsoft.com/office/powerpoint/2010/main" val="1022081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789644" y="2670335"/>
            <a:ext cx="7538255" cy="3276719"/>
          </a:xfrm>
        </p:spPr>
        <p:txBody>
          <a:bodyPr/>
          <a:lstStyle/>
          <a:p>
            <a:pPr marL="0" indent="0" algn="just">
              <a:lnSpc>
                <a:spcPct val="90000"/>
              </a:lnSpc>
              <a:buNone/>
            </a:pPr>
            <a:r>
              <a:rPr lang="ca-ES" sz="2500" dirty="0" smtClean="0">
                <a:solidFill>
                  <a:schemeClr val="tx1">
                    <a:lumMod val="65000"/>
                    <a:lumOff val="35000"/>
                  </a:schemeClr>
                </a:solidFill>
              </a:rPr>
              <a:t>El federalisme (del llatí “</a:t>
            </a:r>
            <a:r>
              <a:rPr lang="ca-ES" sz="2500" dirty="0" err="1" smtClean="0">
                <a:solidFill>
                  <a:schemeClr val="tx1">
                    <a:lumMod val="65000"/>
                    <a:lumOff val="35000"/>
                  </a:schemeClr>
                </a:solidFill>
              </a:rPr>
              <a:t>foedus</a:t>
            </a:r>
            <a:r>
              <a:rPr lang="ca-ES" sz="2500" dirty="0" smtClean="0">
                <a:solidFill>
                  <a:schemeClr val="tx1">
                    <a:lumMod val="65000"/>
                    <a:lumOff val="35000"/>
                  </a:schemeClr>
                </a:solidFill>
              </a:rPr>
              <a:t>”, pacte) és un sistema de govern i model d’organització territorial i institucional que s’adequa especialment a la gestió de les diferències que existeixen en la societat, tant entre grups constituïts com entre la ciutadania que la compon. Combina la força de la unió amb el respecte a la diversitat.</a:t>
            </a:r>
            <a:endParaRPr lang="ca-ES" sz="2500" dirty="0">
              <a:solidFill>
                <a:schemeClr val="tx1">
                  <a:lumMod val="65000"/>
                  <a:lumOff val="35000"/>
                </a:schemeClr>
              </a:solidFill>
            </a:endParaRPr>
          </a:p>
        </p:txBody>
      </p:sp>
      <p:sp>
        <p:nvSpPr>
          <p:cNvPr id="6" name="2 Marcador de contenido"/>
          <p:cNvSpPr txBox="1">
            <a:spLocks/>
          </p:cNvSpPr>
          <p:nvPr/>
        </p:nvSpPr>
        <p:spPr>
          <a:xfrm>
            <a:off x="789644" y="1595689"/>
            <a:ext cx="7538255" cy="6594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90000"/>
              </a:lnSpc>
              <a:buFont typeface="Arial"/>
              <a:buNone/>
            </a:pPr>
            <a:r>
              <a:rPr lang="ca-ES" sz="2700" b="1" dirty="0" smtClean="0">
                <a:solidFill>
                  <a:srgbClr val="DD221D"/>
                </a:solidFill>
              </a:rPr>
              <a:t>Què és el Federalisme?</a:t>
            </a:r>
            <a:endParaRPr lang="ca-ES" sz="2700" b="1" dirty="0">
              <a:solidFill>
                <a:srgbClr val="DD221D"/>
              </a:solidFill>
            </a:endParaRPr>
          </a:p>
        </p:txBody>
      </p:sp>
      <p:cxnSp>
        <p:nvCxnSpPr>
          <p:cNvPr id="7" name="Straight Connector 6"/>
          <p:cNvCxnSpPr/>
          <p:nvPr/>
        </p:nvCxnSpPr>
        <p:spPr>
          <a:xfrm>
            <a:off x="862910" y="2108590"/>
            <a:ext cx="738358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111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73365" y="1602950"/>
            <a:ext cx="7538253" cy="4527423"/>
          </a:xfrm>
        </p:spPr>
        <p:txBody>
          <a:bodyPr/>
          <a:lstStyle/>
          <a:p>
            <a:pPr lvl="1" algn="just">
              <a:spcBef>
                <a:spcPts val="1800"/>
              </a:spcBef>
            </a:pPr>
            <a:r>
              <a:rPr lang="ca-ES" sz="2500" dirty="0" smtClean="0">
                <a:solidFill>
                  <a:srgbClr val="595959"/>
                </a:solidFill>
              </a:rPr>
              <a:t>Regenerar el model polític i institucional, fent-lo més democràtic i participatiu, respectuós de l’autogovern de les parts i de la plurinacionalitat d’Espanya.</a:t>
            </a:r>
          </a:p>
          <a:p>
            <a:pPr lvl="1" algn="just">
              <a:spcBef>
                <a:spcPts val="1800"/>
              </a:spcBef>
            </a:pPr>
            <a:r>
              <a:rPr lang="ca-ES" sz="2500" dirty="0" smtClean="0">
                <a:solidFill>
                  <a:srgbClr val="595959"/>
                </a:solidFill>
              </a:rPr>
              <a:t>Avançar en la construcció d’una Europa sense fronteres, federal, més justa i solidària, que consolidi la democràcia i la pau al nostre continent.</a:t>
            </a:r>
          </a:p>
        </p:txBody>
      </p:sp>
    </p:spTree>
    <p:extLst>
      <p:ext uri="{BB962C8B-B14F-4D97-AF65-F5344CB8AC3E}">
        <p14:creationId xmlns:p14="http://schemas.microsoft.com/office/powerpoint/2010/main" val="2702524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23"/>
            <a:ext cx="9144000" cy="6837433"/>
          </a:xfrm>
          <a:prstGeom prst="rect">
            <a:avLst/>
          </a:prstGeom>
        </p:spPr>
      </p:pic>
    </p:spTree>
    <p:extLst>
      <p:ext uri="{BB962C8B-B14F-4D97-AF65-F5344CB8AC3E}">
        <p14:creationId xmlns:p14="http://schemas.microsoft.com/office/powerpoint/2010/main" val="1286066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773365" y="1962045"/>
            <a:ext cx="7538253" cy="4164118"/>
          </a:xfrm>
        </p:spPr>
        <p:txBody>
          <a:bodyPr/>
          <a:lstStyle/>
          <a:p>
            <a:pPr marL="0" indent="0" algn="just">
              <a:lnSpc>
                <a:spcPct val="90000"/>
              </a:lnSpc>
              <a:spcBef>
                <a:spcPts val="2400"/>
              </a:spcBef>
              <a:buNone/>
            </a:pPr>
            <a:r>
              <a:rPr lang="ca-ES" sz="2500" dirty="0" smtClean="0">
                <a:solidFill>
                  <a:srgbClr val="595959"/>
                </a:solidFill>
              </a:rPr>
              <a:t>Federalisme és autogovern i </a:t>
            </a:r>
            <a:r>
              <a:rPr lang="ca-ES" sz="2500" dirty="0" err="1" smtClean="0">
                <a:solidFill>
                  <a:srgbClr val="595959"/>
                </a:solidFill>
              </a:rPr>
              <a:t>co</a:t>
            </a:r>
            <a:r>
              <a:rPr lang="ca-ES" sz="2500" dirty="0" smtClean="0">
                <a:solidFill>
                  <a:srgbClr val="595959"/>
                </a:solidFill>
              </a:rPr>
              <a:t>-govern i, per això, és la millor manera d’organitzar l’espai públic en un món d’interdependències creixents i sobiranies compartides.</a:t>
            </a:r>
          </a:p>
          <a:p>
            <a:pPr marL="0" indent="0" algn="just">
              <a:lnSpc>
                <a:spcPct val="90000"/>
              </a:lnSpc>
              <a:spcBef>
                <a:spcPts val="2400"/>
              </a:spcBef>
              <a:buNone/>
            </a:pPr>
            <a:r>
              <a:rPr lang="ca-ES" sz="2500" dirty="0" smtClean="0">
                <a:solidFill>
                  <a:srgbClr val="595959"/>
                </a:solidFill>
              </a:rPr>
              <a:t>El federalisme gestiona la diversitat de la societat des del pacte, la racionalitat, la solidaritat i el respecte mutu.</a:t>
            </a:r>
          </a:p>
          <a:p>
            <a:pPr marL="0" indent="0" algn="just">
              <a:lnSpc>
                <a:spcPct val="90000"/>
              </a:lnSpc>
              <a:spcBef>
                <a:spcPts val="2400"/>
              </a:spcBef>
              <a:buNone/>
            </a:pPr>
            <a:r>
              <a:rPr lang="ca-ES" sz="2500" dirty="0" smtClean="0">
                <a:solidFill>
                  <a:srgbClr val="595959"/>
                </a:solidFill>
              </a:rPr>
              <a:t>No és una estructura tancada sinó un procés que posa en pràctica un pacte lliure entre iguals.</a:t>
            </a:r>
          </a:p>
        </p:txBody>
      </p:sp>
    </p:spTree>
    <p:extLst>
      <p:ext uri="{BB962C8B-B14F-4D97-AF65-F5344CB8AC3E}">
        <p14:creationId xmlns:p14="http://schemas.microsoft.com/office/powerpoint/2010/main" val="516463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89644" y="2670335"/>
            <a:ext cx="7538255" cy="3276719"/>
          </a:xfrm>
        </p:spPr>
        <p:txBody>
          <a:bodyPr/>
          <a:lstStyle/>
          <a:p>
            <a:pPr marL="0" indent="0" algn="just">
              <a:lnSpc>
                <a:spcPct val="90000"/>
              </a:lnSpc>
              <a:spcBef>
                <a:spcPts val="1800"/>
              </a:spcBef>
              <a:buNone/>
            </a:pPr>
            <a:r>
              <a:rPr lang="ca-ES" sz="2500" dirty="0" smtClean="0">
                <a:solidFill>
                  <a:schemeClr val="tx1">
                    <a:lumMod val="65000"/>
                    <a:lumOff val="35000"/>
                  </a:schemeClr>
                </a:solidFill>
              </a:rPr>
              <a:t>Existència de diferents nivells de govern, tots ells rendint comptes directament a la ciutadania, de manera que els problemes siguin gestionats en el nivell més apropiat.</a:t>
            </a:r>
          </a:p>
          <a:p>
            <a:pPr marL="0" indent="0" algn="just">
              <a:lnSpc>
                <a:spcPct val="90000"/>
              </a:lnSpc>
              <a:spcBef>
                <a:spcPts val="1800"/>
              </a:spcBef>
              <a:buNone/>
            </a:pPr>
            <a:r>
              <a:rPr lang="ca-ES" sz="2500" dirty="0" smtClean="0">
                <a:solidFill>
                  <a:schemeClr val="tx1">
                    <a:lumMod val="65000"/>
                    <a:lumOff val="35000"/>
                  </a:schemeClr>
                </a:solidFill>
              </a:rPr>
              <a:t>Respecte i enfortiment de l’autogovern mitjançant una definició clara de les competències en cada nivell per tal d’evitar duplicitats. Acaba amb la sobirania jeràrquica i distribueix les competències en xarxa.</a:t>
            </a:r>
            <a:endParaRPr lang="ca-ES" sz="2500" dirty="0">
              <a:solidFill>
                <a:schemeClr val="tx1">
                  <a:lumMod val="65000"/>
                  <a:lumOff val="35000"/>
                </a:schemeClr>
              </a:solidFill>
            </a:endParaRPr>
          </a:p>
        </p:txBody>
      </p:sp>
      <p:sp>
        <p:nvSpPr>
          <p:cNvPr id="5" name="2 Marcador de contenido"/>
          <p:cNvSpPr txBox="1">
            <a:spLocks/>
          </p:cNvSpPr>
          <p:nvPr/>
        </p:nvSpPr>
        <p:spPr>
          <a:xfrm>
            <a:off x="789644" y="1595689"/>
            <a:ext cx="7538255" cy="6594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90000"/>
              </a:lnSpc>
              <a:buFont typeface="Arial"/>
              <a:buNone/>
            </a:pPr>
            <a:r>
              <a:rPr lang="ca-ES" sz="2700" b="1" dirty="0" smtClean="0">
                <a:solidFill>
                  <a:srgbClr val="DD221D"/>
                </a:solidFill>
              </a:rPr>
              <a:t>Característiques principals</a:t>
            </a:r>
            <a:endParaRPr lang="ca-ES" sz="2700" b="1" dirty="0">
              <a:solidFill>
                <a:srgbClr val="DD221D"/>
              </a:solidFill>
            </a:endParaRPr>
          </a:p>
        </p:txBody>
      </p:sp>
      <p:cxnSp>
        <p:nvCxnSpPr>
          <p:cNvPr id="6" name="Straight Connector 5"/>
          <p:cNvCxnSpPr/>
          <p:nvPr/>
        </p:nvCxnSpPr>
        <p:spPr>
          <a:xfrm>
            <a:off x="862910" y="2108590"/>
            <a:ext cx="738358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041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773365" y="1962045"/>
            <a:ext cx="7538253" cy="4164118"/>
          </a:xfrm>
        </p:spPr>
        <p:txBody>
          <a:bodyPr/>
          <a:lstStyle/>
          <a:p>
            <a:pPr marL="0" indent="0" algn="just">
              <a:lnSpc>
                <a:spcPct val="90000"/>
              </a:lnSpc>
              <a:spcBef>
                <a:spcPts val="1800"/>
              </a:spcBef>
              <a:buNone/>
            </a:pPr>
            <a:r>
              <a:rPr lang="ca-ES" sz="2500" dirty="0" smtClean="0">
                <a:solidFill>
                  <a:srgbClr val="595959"/>
                </a:solidFill>
              </a:rPr>
              <a:t>Govern compartit per a aquelles qüestions que afecten el conjunt, a través d’institucions de sobirania compartida on les entitats federades poden participar decisivament en tot allò que els afecta, amb una col·laboració generosa i lleial.</a:t>
            </a:r>
          </a:p>
          <a:p>
            <a:pPr marL="0" indent="0" algn="just">
              <a:lnSpc>
                <a:spcPct val="90000"/>
              </a:lnSpc>
              <a:spcBef>
                <a:spcPts val="1800"/>
              </a:spcBef>
              <a:buNone/>
            </a:pPr>
            <a:r>
              <a:rPr lang="ca-ES" sz="2500" dirty="0" smtClean="0">
                <a:solidFill>
                  <a:srgbClr val="595959"/>
                </a:solidFill>
              </a:rPr>
              <a:t>En el cas de les grans democràcies plurinacionals, reconeixement oficial de la diversitat lingüística i cultural a tota la federació.</a:t>
            </a:r>
            <a:endParaRPr lang="ca-ES" sz="2500" dirty="0">
              <a:solidFill>
                <a:srgbClr val="595959"/>
              </a:solidFill>
            </a:endParaRPr>
          </a:p>
        </p:txBody>
      </p:sp>
    </p:spTree>
    <p:extLst>
      <p:ext uri="{BB962C8B-B14F-4D97-AF65-F5344CB8AC3E}">
        <p14:creationId xmlns:p14="http://schemas.microsoft.com/office/powerpoint/2010/main" val="285086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89644" y="2670335"/>
            <a:ext cx="7538255" cy="3276719"/>
          </a:xfrm>
        </p:spPr>
        <p:txBody>
          <a:bodyPr/>
          <a:lstStyle/>
          <a:p>
            <a:pPr marL="0" indent="0" algn="just">
              <a:lnSpc>
                <a:spcPct val="90000"/>
              </a:lnSpc>
              <a:buNone/>
            </a:pPr>
            <a:r>
              <a:rPr lang="ca-ES" sz="2500" dirty="0" smtClean="0">
                <a:solidFill>
                  <a:srgbClr val="595959"/>
                </a:solidFill>
              </a:rPr>
              <a:t>Johannes </a:t>
            </a:r>
            <a:r>
              <a:rPr lang="ca-ES" sz="2500" dirty="0" err="1" smtClean="0">
                <a:solidFill>
                  <a:srgbClr val="595959"/>
                </a:solidFill>
              </a:rPr>
              <a:t>Altahus</a:t>
            </a:r>
            <a:r>
              <a:rPr lang="ca-ES" sz="2500" dirty="0" smtClean="0">
                <a:solidFill>
                  <a:srgbClr val="595959"/>
                </a:solidFill>
              </a:rPr>
              <a:t> (1557-1638), un holandès de formació calvinista que va elaborar un estudi sobre l’evolució de les associacions humanes, va establir les primeres idees sobre federalisme i sobirania popular basant-se en l’experiència dels aliancistes dels cantons suïssos. Però el federalisme modern va sorgir amb la creació dels Estats Units.</a:t>
            </a:r>
            <a:endParaRPr lang="ca-ES" sz="2500" dirty="0">
              <a:solidFill>
                <a:srgbClr val="595959"/>
              </a:solidFill>
            </a:endParaRPr>
          </a:p>
        </p:txBody>
      </p:sp>
      <p:sp>
        <p:nvSpPr>
          <p:cNvPr id="5" name="2 Marcador de contenido"/>
          <p:cNvSpPr txBox="1">
            <a:spLocks/>
          </p:cNvSpPr>
          <p:nvPr/>
        </p:nvSpPr>
        <p:spPr>
          <a:xfrm>
            <a:off x="789644" y="1595689"/>
            <a:ext cx="7538255" cy="6594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90000"/>
              </a:lnSpc>
              <a:buFont typeface="Arial"/>
              <a:buNone/>
            </a:pPr>
            <a:r>
              <a:rPr lang="ca-ES" sz="2700" b="1" dirty="0" smtClean="0">
                <a:solidFill>
                  <a:srgbClr val="DD221D"/>
                </a:solidFill>
              </a:rPr>
              <a:t>Evolució del Federalisme?</a:t>
            </a:r>
            <a:endParaRPr lang="ca-ES" sz="2700" b="1" dirty="0">
              <a:solidFill>
                <a:srgbClr val="DD221D"/>
              </a:solidFill>
            </a:endParaRPr>
          </a:p>
        </p:txBody>
      </p:sp>
      <p:cxnSp>
        <p:nvCxnSpPr>
          <p:cNvPr id="6" name="Straight Connector 5"/>
          <p:cNvCxnSpPr/>
          <p:nvPr/>
        </p:nvCxnSpPr>
        <p:spPr>
          <a:xfrm>
            <a:off x="862910" y="2108590"/>
            <a:ext cx="738358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8107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73365" y="2710164"/>
            <a:ext cx="7538253" cy="2915452"/>
          </a:xfrm>
        </p:spPr>
        <p:txBody>
          <a:bodyPr/>
          <a:lstStyle/>
          <a:p>
            <a:pPr marL="0" indent="0" algn="just">
              <a:lnSpc>
                <a:spcPct val="90000"/>
              </a:lnSpc>
              <a:buNone/>
            </a:pPr>
            <a:r>
              <a:rPr lang="ca-ES" sz="2500" dirty="0" smtClean="0">
                <a:solidFill>
                  <a:srgbClr val="595959"/>
                </a:solidFill>
              </a:rPr>
              <a:t>Va ser en el nord d’Amèrica on les societats que van néixer a partir de la colonització dels anglesos van evolucionar cap a aquest model. La Constitució de què es dotaren les colònies independitzades creà un Estat federal limitat en els seus poders pel poble sobirà, que és la font constitutiva originària tant dels estats de la federació com de l’Estat federal.</a:t>
            </a:r>
          </a:p>
          <a:p>
            <a:pPr marL="0" indent="0" algn="just">
              <a:lnSpc>
                <a:spcPct val="90000"/>
              </a:lnSpc>
              <a:buNone/>
            </a:pPr>
            <a:endParaRPr lang="ca-ES" sz="2500" dirty="0">
              <a:solidFill>
                <a:srgbClr val="595959"/>
              </a:solidFill>
            </a:endParaRPr>
          </a:p>
        </p:txBody>
      </p:sp>
      <p:pic>
        <p:nvPicPr>
          <p:cNvPr id="5" name="Picture 4" descr="cap_classi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3721"/>
            <a:ext cx="9144000" cy="1158240"/>
          </a:xfrm>
          <a:prstGeom prst="rect">
            <a:avLst/>
          </a:prstGeom>
        </p:spPr>
      </p:pic>
    </p:spTree>
    <p:extLst>
      <p:ext uri="{BB962C8B-B14F-4D97-AF65-F5344CB8AC3E}">
        <p14:creationId xmlns:p14="http://schemas.microsoft.com/office/powerpoint/2010/main" val="2302465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73365" y="1962045"/>
            <a:ext cx="7538253" cy="4164118"/>
          </a:xfrm>
        </p:spPr>
        <p:txBody>
          <a:bodyPr/>
          <a:lstStyle/>
          <a:p>
            <a:pPr marL="0" indent="0" algn="just">
              <a:lnSpc>
                <a:spcPct val="90000"/>
              </a:lnSpc>
              <a:spcBef>
                <a:spcPts val="1800"/>
              </a:spcBef>
              <a:buNone/>
            </a:pPr>
            <a:r>
              <a:rPr lang="ca-ES" sz="2500" dirty="0" smtClean="0">
                <a:solidFill>
                  <a:srgbClr val="595959"/>
                </a:solidFill>
              </a:rPr>
              <a:t>El 1900 es promulgà la llei constitucional d’Austràlia amb una fórmula federal que va permetre coordinar i projectar les diverses colònies britàniques prèviament existents.</a:t>
            </a:r>
          </a:p>
          <a:p>
            <a:pPr marL="0" indent="0" algn="just">
              <a:lnSpc>
                <a:spcPct val="90000"/>
              </a:lnSpc>
              <a:spcBef>
                <a:spcPts val="1800"/>
              </a:spcBef>
              <a:buNone/>
            </a:pPr>
            <a:r>
              <a:rPr lang="ca-ES" sz="2500" dirty="0" smtClean="0">
                <a:solidFill>
                  <a:srgbClr val="595959"/>
                </a:solidFill>
              </a:rPr>
              <a:t>Tot just acabada la Primera Guerra Mundial, es va proclamar el 1919 la Constitució federal de la República de </a:t>
            </a:r>
            <a:r>
              <a:rPr lang="ca-ES" sz="2500" dirty="0" err="1" smtClean="0">
                <a:solidFill>
                  <a:srgbClr val="595959"/>
                </a:solidFill>
              </a:rPr>
              <a:t>Weimar</a:t>
            </a:r>
            <a:r>
              <a:rPr lang="ca-ES" sz="2500" dirty="0" smtClean="0">
                <a:solidFill>
                  <a:srgbClr val="595959"/>
                </a:solidFill>
              </a:rPr>
              <a:t>, que seria un antecedent de la Llei Fonamental per a la República Federal d’Alemanya del 1949.</a:t>
            </a:r>
          </a:p>
          <a:p>
            <a:pPr marL="0" indent="0">
              <a:lnSpc>
                <a:spcPct val="90000"/>
              </a:lnSpc>
              <a:spcBef>
                <a:spcPts val="1800"/>
              </a:spcBef>
              <a:buNone/>
            </a:pPr>
            <a:endParaRPr lang="ca-ES" sz="2500" dirty="0">
              <a:solidFill>
                <a:srgbClr val="595959"/>
              </a:solidFill>
            </a:endParaRPr>
          </a:p>
        </p:txBody>
      </p:sp>
    </p:spTree>
    <p:extLst>
      <p:ext uri="{BB962C8B-B14F-4D97-AF65-F5344CB8AC3E}">
        <p14:creationId xmlns:p14="http://schemas.microsoft.com/office/powerpoint/2010/main" val="3555487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73365" y="2710164"/>
            <a:ext cx="7538253" cy="2915452"/>
          </a:xfrm>
        </p:spPr>
        <p:txBody>
          <a:bodyPr/>
          <a:lstStyle/>
          <a:p>
            <a:pPr marL="0" indent="0" algn="just">
              <a:lnSpc>
                <a:spcPct val="90000"/>
              </a:lnSpc>
              <a:buNone/>
            </a:pPr>
            <a:r>
              <a:rPr lang="ca-ES" sz="2500" dirty="0" smtClean="0">
                <a:solidFill>
                  <a:srgbClr val="595959"/>
                </a:solidFill>
              </a:rPr>
              <a:t>Va ser en el nord d’Amèrica on les societats que van néixer a partir de la colonització dels anglesos van evolucionar cap a aquest model. La Constitució de què es dotaren les colònies independitzades creà un Estat federal limitat en els seus poders pel poble sobirà, que és la font constitutiva originària tant dels estats de la federació com de l’Estat federal.</a:t>
            </a:r>
          </a:p>
          <a:p>
            <a:pPr marL="0" indent="0" algn="just">
              <a:lnSpc>
                <a:spcPct val="90000"/>
              </a:lnSpc>
              <a:buNone/>
            </a:pPr>
            <a:endParaRPr lang="ca-ES" sz="2500" dirty="0">
              <a:solidFill>
                <a:srgbClr val="595959"/>
              </a:solidFill>
            </a:endParaRPr>
          </a:p>
        </p:txBody>
      </p:sp>
      <p:pic>
        <p:nvPicPr>
          <p:cNvPr id="5" name="6 Imagen" descr="cap_fed_mon.jpg"/>
          <p:cNvPicPr>
            <a:picLocks noChangeAspect="1"/>
          </p:cNvPicPr>
          <p:nvPr/>
        </p:nvPicPr>
        <p:blipFill>
          <a:blip r:embed="rId2" cstate="print"/>
          <a:stretch>
            <a:fillRect/>
          </a:stretch>
        </p:blipFill>
        <p:spPr>
          <a:xfrm>
            <a:off x="0" y="1057925"/>
            <a:ext cx="9144000" cy="1158240"/>
          </a:xfrm>
          <a:prstGeom prst="rect">
            <a:avLst/>
          </a:prstGeom>
        </p:spPr>
      </p:pic>
    </p:spTree>
    <p:extLst>
      <p:ext uri="{BB962C8B-B14F-4D97-AF65-F5344CB8AC3E}">
        <p14:creationId xmlns:p14="http://schemas.microsoft.com/office/powerpoint/2010/main" val="1920305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407</TotalTime>
  <Words>1036</Words>
  <Application>Microsoft Office PowerPoint</Application>
  <PresentationFormat>Presentación en pantalla (4:3)</PresentationFormat>
  <Paragraphs>52</Paragraphs>
  <Slides>21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Mariona Roig</dc:creator>
  <cp:lastModifiedBy>Mireia Esteva Saló</cp:lastModifiedBy>
  <cp:revision>34</cp:revision>
  <dcterms:created xsi:type="dcterms:W3CDTF">2016-01-09T22:36:11Z</dcterms:created>
  <dcterms:modified xsi:type="dcterms:W3CDTF">2016-02-03T15:05:26Z</dcterms:modified>
</cp:coreProperties>
</file>